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74" r:id="rId4"/>
    <p:sldId id="323" r:id="rId5"/>
    <p:sldId id="263" r:id="rId6"/>
    <p:sldId id="318" r:id="rId7"/>
    <p:sldId id="319" r:id="rId8"/>
    <p:sldId id="322" r:id="rId9"/>
    <p:sldId id="276" r:id="rId10"/>
    <p:sldId id="278" r:id="rId11"/>
    <p:sldId id="281" r:id="rId12"/>
    <p:sldId id="275" r:id="rId13"/>
    <p:sldId id="324" r:id="rId14"/>
    <p:sldId id="260" r:id="rId15"/>
    <p:sldId id="262" r:id="rId16"/>
    <p:sldId id="306" r:id="rId17"/>
    <p:sldId id="259" r:id="rId18"/>
    <p:sldId id="265" r:id="rId19"/>
    <p:sldId id="266" r:id="rId20"/>
    <p:sldId id="321" r:id="rId21"/>
    <p:sldId id="267" r:id="rId22"/>
    <p:sldId id="270" r:id="rId23"/>
    <p:sldId id="269" r:id="rId24"/>
    <p:sldId id="273" r:id="rId25"/>
    <p:sldId id="268" r:id="rId26"/>
    <p:sldId id="310" r:id="rId27"/>
    <p:sldId id="308" r:id="rId28"/>
    <p:sldId id="287" r:id="rId29"/>
    <p:sldId id="330" r:id="rId30"/>
    <p:sldId id="292" r:id="rId31"/>
    <p:sldId id="285" r:id="rId32"/>
    <p:sldId id="291" r:id="rId33"/>
    <p:sldId id="288" r:id="rId34"/>
    <p:sldId id="325" r:id="rId35"/>
    <p:sldId id="334" r:id="rId36"/>
    <p:sldId id="327" r:id="rId37"/>
    <p:sldId id="293" r:id="rId38"/>
    <p:sldId id="289" r:id="rId39"/>
    <p:sldId id="283" r:id="rId40"/>
    <p:sldId id="300" r:id="rId41"/>
    <p:sldId id="295" r:id="rId42"/>
    <p:sldId id="326" r:id="rId43"/>
    <p:sldId id="297" r:id="rId44"/>
    <p:sldId id="328" r:id="rId45"/>
    <p:sldId id="329" r:id="rId46"/>
    <p:sldId id="301" r:id="rId47"/>
    <p:sldId id="296" r:id="rId48"/>
    <p:sldId id="302" r:id="rId49"/>
    <p:sldId id="311" r:id="rId50"/>
    <p:sldId id="313" r:id="rId51"/>
    <p:sldId id="303" r:id="rId52"/>
    <p:sldId id="331" r:id="rId53"/>
    <p:sldId id="333" r:id="rId54"/>
    <p:sldId id="315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0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4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5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6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cat>
            <c:strRef>
              <c:f>Лист1!$A$2:$A$10</c:f>
              <c:strCache>
                <c:ptCount val="9"/>
                <c:pt idx="0">
                  <c:v>Улыбка</c:v>
                </c:pt>
                <c:pt idx="1">
                  <c:v>Берёзка</c:v>
                </c:pt>
                <c:pt idx="2">
                  <c:v>Сказка</c:v>
                </c:pt>
                <c:pt idx="3">
                  <c:v>Рябинка</c:v>
                </c:pt>
                <c:pt idx="4">
                  <c:v>Светлячок</c:v>
                </c:pt>
                <c:pt idx="5">
                  <c:v>Солнышко </c:v>
                </c:pt>
                <c:pt idx="6">
                  <c:v>Ручеёк</c:v>
                </c:pt>
                <c:pt idx="7">
                  <c:v>Богородский</c:v>
                </c:pt>
                <c:pt idx="8">
                  <c:v>Яновский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1</c:v>
                </c:pt>
                <c:pt idx="1">
                  <c:v>4</c:v>
                </c:pt>
                <c:pt idx="2">
                  <c:v>3</c:v>
                </c:pt>
                <c:pt idx="3">
                  <c:v>2</c:v>
                </c:pt>
                <c:pt idx="4">
                  <c:v>2</c:v>
                </c:pt>
                <c:pt idx="5">
                  <c:v>5</c:v>
                </c:pt>
                <c:pt idx="6">
                  <c:v>6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Лист1!$A$2:$A$10</c:f>
              <c:strCache>
                <c:ptCount val="9"/>
                <c:pt idx="0">
                  <c:v>Улыбка</c:v>
                </c:pt>
                <c:pt idx="1">
                  <c:v>Берёзка</c:v>
                </c:pt>
                <c:pt idx="2">
                  <c:v>Сказка</c:v>
                </c:pt>
                <c:pt idx="3">
                  <c:v>Рябинка</c:v>
                </c:pt>
                <c:pt idx="4">
                  <c:v>Светлячок</c:v>
                </c:pt>
                <c:pt idx="5">
                  <c:v>Солнышко </c:v>
                </c:pt>
                <c:pt idx="6">
                  <c:v>Ручеёк</c:v>
                </c:pt>
                <c:pt idx="7">
                  <c:v>Богородский</c:v>
                </c:pt>
                <c:pt idx="8">
                  <c:v>Яновский</c:v>
                </c:pt>
              </c:strCache>
            </c:strRef>
          </c:cat>
          <c:val>
            <c:numRef>
              <c:f>Лист1!$C$2:$C$10</c:f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Лист1!$A$2:$A$10</c:f>
              <c:strCache>
                <c:ptCount val="9"/>
                <c:pt idx="0">
                  <c:v>Улыбка</c:v>
                </c:pt>
                <c:pt idx="1">
                  <c:v>Берёзка</c:v>
                </c:pt>
                <c:pt idx="2">
                  <c:v>Сказка</c:v>
                </c:pt>
                <c:pt idx="3">
                  <c:v>Рябинка</c:v>
                </c:pt>
                <c:pt idx="4">
                  <c:v>Светлячок</c:v>
                </c:pt>
                <c:pt idx="5">
                  <c:v>Солнышко </c:v>
                </c:pt>
                <c:pt idx="6">
                  <c:v>Ручеёк</c:v>
                </c:pt>
                <c:pt idx="7">
                  <c:v>Богородский</c:v>
                </c:pt>
                <c:pt idx="8">
                  <c:v>Яновский</c:v>
                </c:pt>
              </c:strCache>
            </c:strRef>
          </c:cat>
          <c:val>
            <c:numRef>
              <c:f>Лист1!$D$2:$D$10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4759688"/>
        <c:axId val="104760080"/>
      </c:barChart>
      <c:catAx>
        <c:axId val="1047596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chemeClr val="tx1"/>
                </a:solidFill>
                <a:latin typeface="Sylfaen" pitchFamily="18" charset="0"/>
              </a:defRPr>
            </a:pPr>
            <a:endParaRPr lang="ru-RU"/>
          </a:p>
        </c:txPr>
        <c:crossAx val="104760080"/>
        <c:crosses val="autoZero"/>
        <c:auto val="1"/>
        <c:lblAlgn val="ctr"/>
        <c:lblOffset val="100"/>
        <c:noMultiLvlLbl val="0"/>
      </c:catAx>
      <c:valAx>
        <c:axId val="1047600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47596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3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4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5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6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7"/>
            <c:invertIfNegative val="0"/>
            <c:bubble3D val="0"/>
            <c:spPr>
              <a:solidFill>
                <a:schemeClr val="accent6"/>
              </a:solidFill>
            </c:spPr>
          </c:dPt>
          <c:dPt>
            <c:idx val="8"/>
            <c:invertIfNegative val="0"/>
            <c:bubble3D val="0"/>
            <c:spPr>
              <a:solidFill>
                <a:schemeClr val="accent6"/>
              </a:solidFill>
            </c:spPr>
          </c:dPt>
          <c:dPt>
            <c:idx val="9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0"/>
            <c:invertIfNegative val="0"/>
            <c:bubble3D val="0"/>
            <c:spPr>
              <a:solidFill>
                <a:srgbClr val="0070C0"/>
              </a:solidFill>
            </c:spPr>
          </c:dPt>
          <c:dPt>
            <c:idx val="11"/>
            <c:invertIfNegative val="0"/>
            <c:bubble3D val="0"/>
            <c:spPr>
              <a:solidFill>
                <a:srgbClr val="0070C0"/>
              </a:solidFill>
            </c:spPr>
          </c:dPt>
          <c:dPt>
            <c:idx val="12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3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4"/>
            <c:invertIfNegative val="0"/>
            <c:bubble3D val="0"/>
            <c:spPr>
              <a:solidFill>
                <a:schemeClr val="accent4"/>
              </a:solidFill>
            </c:spPr>
          </c:dPt>
          <c:dPt>
            <c:idx val="15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6"/>
            <c:invertIfNegative val="0"/>
            <c:bubble3D val="0"/>
            <c:spPr>
              <a:solidFill>
                <a:srgbClr val="00B050"/>
              </a:solidFill>
            </c:spPr>
          </c:dPt>
          <c:cat>
            <c:strRef>
              <c:f>Лист1!$A$2:$A$18</c:f>
              <c:strCache>
                <c:ptCount val="17"/>
                <c:pt idx="0">
                  <c:v>Улыбка</c:v>
                </c:pt>
                <c:pt idx="1">
                  <c:v>Алёнушка</c:v>
                </c:pt>
                <c:pt idx="2">
                  <c:v>Берёзка</c:v>
                </c:pt>
                <c:pt idx="3">
                  <c:v>Сказка</c:v>
                </c:pt>
                <c:pt idx="4">
                  <c:v>Рябинка</c:v>
                </c:pt>
                <c:pt idx="5">
                  <c:v>Светлячок</c:v>
                </c:pt>
                <c:pt idx="6">
                  <c:v>Солнышко</c:v>
                </c:pt>
                <c:pt idx="7">
                  <c:v>Ручеёк</c:v>
                </c:pt>
                <c:pt idx="8">
                  <c:v>Жемчужинка</c:v>
                </c:pt>
                <c:pt idx="9">
                  <c:v>Ачкинский</c:v>
                </c:pt>
                <c:pt idx="10">
                  <c:v>Богородский</c:v>
                </c:pt>
                <c:pt idx="11">
                  <c:v>Воскресенский</c:v>
                </c:pt>
                <c:pt idx="12">
                  <c:v>Толбинский</c:v>
                </c:pt>
                <c:pt idx="13">
                  <c:v>Камкинский</c:v>
                </c:pt>
                <c:pt idx="14">
                  <c:v>К-Пожарский</c:v>
                </c:pt>
                <c:pt idx="15">
                  <c:v>Пожарский</c:v>
                </c:pt>
                <c:pt idx="16">
                  <c:v>Яновский</c:v>
                </c:pt>
              </c:strCache>
            </c:strRef>
          </c:cat>
          <c:val>
            <c:numRef>
              <c:f>Лист1!$B$2:$B$18</c:f>
              <c:numCache>
                <c:formatCode>General</c:formatCode>
                <c:ptCount val="17"/>
                <c:pt idx="0">
                  <c:v>6</c:v>
                </c:pt>
                <c:pt idx="1">
                  <c:v>4</c:v>
                </c:pt>
                <c:pt idx="2">
                  <c:v>7</c:v>
                </c:pt>
                <c:pt idx="3">
                  <c:v>7</c:v>
                </c:pt>
                <c:pt idx="4">
                  <c:v>7</c:v>
                </c:pt>
                <c:pt idx="5">
                  <c:v>7</c:v>
                </c:pt>
                <c:pt idx="6">
                  <c:v>7</c:v>
                </c:pt>
                <c:pt idx="7">
                  <c:v>5</c:v>
                </c:pt>
                <c:pt idx="8">
                  <c:v>7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  <c:pt idx="12">
                  <c:v>1</c:v>
                </c:pt>
                <c:pt idx="13">
                  <c:v>1</c:v>
                </c:pt>
                <c:pt idx="14">
                  <c:v>4</c:v>
                </c:pt>
                <c:pt idx="15">
                  <c:v>3</c:v>
                </c:pt>
                <c:pt idx="16">
                  <c:v>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Лист1!$A$2:$A$18</c:f>
              <c:strCache>
                <c:ptCount val="17"/>
                <c:pt idx="0">
                  <c:v>Улыбка</c:v>
                </c:pt>
                <c:pt idx="1">
                  <c:v>Алёнушка</c:v>
                </c:pt>
                <c:pt idx="2">
                  <c:v>Берёзка</c:v>
                </c:pt>
                <c:pt idx="3">
                  <c:v>Сказка</c:v>
                </c:pt>
                <c:pt idx="4">
                  <c:v>Рябинка</c:v>
                </c:pt>
                <c:pt idx="5">
                  <c:v>Светлячок</c:v>
                </c:pt>
                <c:pt idx="6">
                  <c:v>Солнышко</c:v>
                </c:pt>
                <c:pt idx="7">
                  <c:v>Ручеёк</c:v>
                </c:pt>
                <c:pt idx="8">
                  <c:v>Жемчужинка</c:v>
                </c:pt>
                <c:pt idx="9">
                  <c:v>Ачкинский</c:v>
                </c:pt>
                <c:pt idx="10">
                  <c:v>Богородский</c:v>
                </c:pt>
                <c:pt idx="11">
                  <c:v>Воскресенский</c:v>
                </c:pt>
                <c:pt idx="12">
                  <c:v>Толбинский</c:v>
                </c:pt>
                <c:pt idx="13">
                  <c:v>Камкинский</c:v>
                </c:pt>
                <c:pt idx="14">
                  <c:v>К-Пожарский</c:v>
                </c:pt>
                <c:pt idx="15">
                  <c:v>Пожарский</c:v>
                </c:pt>
                <c:pt idx="16">
                  <c:v>Яновский</c:v>
                </c:pt>
              </c:strCache>
            </c:strRef>
          </c:cat>
          <c:val>
            <c:numRef>
              <c:f>Лист1!$C$2:$C$18</c:f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Лист1!$A$2:$A$18</c:f>
              <c:strCache>
                <c:ptCount val="17"/>
                <c:pt idx="0">
                  <c:v>Улыбка</c:v>
                </c:pt>
                <c:pt idx="1">
                  <c:v>Алёнушка</c:v>
                </c:pt>
                <c:pt idx="2">
                  <c:v>Берёзка</c:v>
                </c:pt>
                <c:pt idx="3">
                  <c:v>Сказка</c:v>
                </c:pt>
                <c:pt idx="4">
                  <c:v>Рябинка</c:v>
                </c:pt>
                <c:pt idx="5">
                  <c:v>Светлячок</c:v>
                </c:pt>
                <c:pt idx="6">
                  <c:v>Солнышко</c:v>
                </c:pt>
                <c:pt idx="7">
                  <c:v>Ручеёк</c:v>
                </c:pt>
                <c:pt idx="8">
                  <c:v>Жемчужинка</c:v>
                </c:pt>
                <c:pt idx="9">
                  <c:v>Ачкинский</c:v>
                </c:pt>
                <c:pt idx="10">
                  <c:v>Богородский</c:v>
                </c:pt>
                <c:pt idx="11">
                  <c:v>Воскресенский</c:v>
                </c:pt>
                <c:pt idx="12">
                  <c:v>Толбинский</c:v>
                </c:pt>
                <c:pt idx="13">
                  <c:v>Камкинский</c:v>
                </c:pt>
                <c:pt idx="14">
                  <c:v>К-Пожарский</c:v>
                </c:pt>
                <c:pt idx="15">
                  <c:v>Пожарский</c:v>
                </c:pt>
                <c:pt idx="16">
                  <c:v>Яновский</c:v>
                </c:pt>
              </c:strCache>
            </c:strRef>
          </c:cat>
          <c:val>
            <c:numRef>
              <c:f>Лист1!$D$2:$D$18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4760864"/>
        <c:axId val="104761256"/>
      </c:barChart>
      <c:catAx>
        <c:axId val="1047608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chemeClr val="tx1"/>
                </a:solidFill>
                <a:latin typeface="Sylfaen" pitchFamily="18" charset="0"/>
              </a:defRPr>
            </a:pPr>
            <a:endParaRPr lang="ru-RU"/>
          </a:p>
        </c:txPr>
        <c:crossAx val="104761256"/>
        <c:crosses val="autoZero"/>
        <c:auto val="1"/>
        <c:lblAlgn val="ctr"/>
        <c:lblOffset val="100"/>
        <c:noMultiLvlLbl val="0"/>
      </c:catAx>
      <c:valAx>
        <c:axId val="1047612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47608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4"/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4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5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6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7"/>
            <c:invertIfNegative val="0"/>
            <c:bubble3D val="0"/>
            <c:spPr>
              <a:solidFill>
                <a:schemeClr val="accent4"/>
              </a:solidFill>
            </c:spPr>
          </c:dPt>
          <c:dPt>
            <c:idx val="10"/>
            <c:invertIfNegative val="0"/>
            <c:bubble3D val="0"/>
            <c:spPr>
              <a:solidFill>
                <a:srgbClr val="00B050"/>
              </a:solidFill>
            </c:spPr>
          </c:dPt>
          <c:cat>
            <c:strRef>
              <c:f>Лист1!$A$2:$A$11</c:f>
              <c:strCache>
                <c:ptCount val="10"/>
                <c:pt idx="0">
                  <c:v>Улыбка</c:v>
                </c:pt>
                <c:pt idx="1">
                  <c:v>Берёзка</c:v>
                </c:pt>
                <c:pt idx="2">
                  <c:v>Сказка</c:v>
                </c:pt>
                <c:pt idx="3">
                  <c:v>Рябинка</c:v>
                </c:pt>
                <c:pt idx="4">
                  <c:v>Светлячок</c:v>
                </c:pt>
                <c:pt idx="5">
                  <c:v>Солнышко</c:v>
                </c:pt>
                <c:pt idx="6">
                  <c:v>Ручеёк</c:v>
                </c:pt>
                <c:pt idx="7">
                  <c:v>Жемчужинка</c:v>
                </c:pt>
                <c:pt idx="8">
                  <c:v>Яновский</c:v>
                </c:pt>
                <c:pt idx="9">
                  <c:v>К-Пожарский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4</c:v>
                </c:pt>
                <c:pt idx="1">
                  <c:v>6</c:v>
                </c:pt>
                <c:pt idx="2">
                  <c:v>2</c:v>
                </c:pt>
                <c:pt idx="3">
                  <c:v>4</c:v>
                </c:pt>
                <c:pt idx="4">
                  <c:v>2</c:v>
                </c:pt>
                <c:pt idx="5">
                  <c:v>5</c:v>
                </c:pt>
                <c:pt idx="6">
                  <c:v>3</c:v>
                </c:pt>
                <c:pt idx="7">
                  <c:v>5</c:v>
                </c:pt>
                <c:pt idx="8">
                  <c:v>1</c:v>
                </c:pt>
                <c:pt idx="9">
                  <c:v>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Лист1!$A$2:$A$11</c:f>
              <c:strCache>
                <c:ptCount val="10"/>
                <c:pt idx="0">
                  <c:v>Улыбка</c:v>
                </c:pt>
                <c:pt idx="1">
                  <c:v>Берёзка</c:v>
                </c:pt>
                <c:pt idx="2">
                  <c:v>Сказка</c:v>
                </c:pt>
                <c:pt idx="3">
                  <c:v>Рябинка</c:v>
                </c:pt>
                <c:pt idx="4">
                  <c:v>Светлячок</c:v>
                </c:pt>
                <c:pt idx="5">
                  <c:v>Солнышко</c:v>
                </c:pt>
                <c:pt idx="6">
                  <c:v>Ручеёк</c:v>
                </c:pt>
                <c:pt idx="7">
                  <c:v>Жемчужинка</c:v>
                </c:pt>
                <c:pt idx="8">
                  <c:v>Яновский</c:v>
                </c:pt>
                <c:pt idx="9">
                  <c:v>К-Пожарский</c:v>
                </c:pt>
              </c:strCache>
            </c:strRef>
          </c:cat>
          <c:val>
            <c:numRef>
              <c:f>Лист1!$C$2:$C$11</c:f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Лист1!$A$2:$A$11</c:f>
              <c:strCache>
                <c:ptCount val="10"/>
                <c:pt idx="0">
                  <c:v>Улыбка</c:v>
                </c:pt>
                <c:pt idx="1">
                  <c:v>Берёзка</c:v>
                </c:pt>
                <c:pt idx="2">
                  <c:v>Сказка</c:v>
                </c:pt>
                <c:pt idx="3">
                  <c:v>Рябинка</c:v>
                </c:pt>
                <c:pt idx="4">
                  <c:v>Светлячок</c:v>
                </c:pt>
                <c:pt idx="5">
                  <c:v>Солнышко</c:v>
                </c:pt>
                <c:pt idx="6">
                  <c:v>Ручеёк</c:v>
                </c:pt>
                <c:pt idx="7">
                  <c:v>Жемчужинка</c:v>
                </c:pt>
                <c:pt idx="8">
                  <c:v>Яновский</c:v>
                </c:pt>
                <c:pt idx="9">
                  <c:v>К-Пожарский</c:v>
                </c:pt>
              </c:strCache>
            </c:strRef>
          </c:cat>
          <c:val>
            <c:numRef>
              <c:f>Лист1!$D$2:$D$11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4530200"/>
        <c:axId val="102901352"/>
      </c:barChart>
      <c:catAx>
        <c:axId val="74530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chemeClr val="tx1"/>
                </a:solidFill>
                <a:latin typeface="Sylfaen" pitchFamily="18" charset="0"/>
              </a:defRPr>
            </a:pPr>
            <a:endParaRPr lang="ru-RU"/>
          </a:p>
        </c:txPr>
        <c:crossAx val="102901352"/>
        <c:crosses val="autoZero"/>
        <c:auto val="1"/>
        <c:lblAlgn val="ctr"/>
        <c:lblOffset val="100"/>
        <c:noMultiLvlLbl val="0"/>
      </c:catAx>
      <c:valAx>
        <c:axId val="1029013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45302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3"/>
            <c:invertIfNegative val="0"/>
            <c:bubble3D val="0"/>
            <c:spPr>
              <a:solidFill>
                <a:srgbClr val="0070C0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5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6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7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8"/>
            <c:invertIfNegative val="0"/>
            <c:bubble3D val="0"/>
            <c:spPr>
              <a:solidFill>
                <a:schemeClr val="accent4"/>
              </a:solidFill>
            </c:spPr>
          </c:dPt>
          <c:dPt>
            <c:idx val="9"/>
            <c:invertIfNegative val="0"/>
            <c:bubble3D val="0"/>
            <c:spPr>
              <a:solidFill>
                <a:srgbClr val="0070C0"/>
              </a:solidFill>
            </c:spPr>
          </c:dPt>
          <c:dPt>
            <c:idx val="10"/>
            <c:invertIfNegative val="0"/>
            <c:bubble3D val="0"/>
            <c:spPr>
              <a:solidFill>
                <a:srgbClr val="0070C0"/>
              </a:solidFill>
            </c:spPr>
          </c:dPt>
          <c:dPt>
            <c:idx val="11"/>
            <c:invertIfNegative val="0"/>
            <c:bubble3D val="0"/>
            <c:spPr>
              <a:solidFill>
                <a:srgbClr val="0070C0"/>
              </a:solidFill>
            </c:spPr>
          </c:dPt>
          <c:dPt>
            <c:idx val="12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3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4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15"/>
            <c:invertIfNegative val="0"/>
            <c:bubble3D val="0"/>
            <c:spPr>
              <a:solidFill>
                <a:srgbClr val="0070C0"/>
              </a:solidFill>
            </c:spPr>
          </c:dPt>
          <c:dPt>
            <c:idx val="16"/>
            <c:invertIfNegative val="0"/>
            <c:bubble3D val="0"/>
            <c:spPr>
              <a:solidFill>
                <a:srgbClr val="FFFF00"/>
              </a:solidFill>
            </c:spPr>
          </c:dPt>
          <c:cat>
            <c:strRef>
              <c:f>Лист1!$A$2:$A$18</c:f>
              <c:strCache>
                <c:ptCount val="17"/>
                <c:pt idx="0">
                  <c:v>Улыбка</c:v>
                </c:pt>
                <c:pt idx="1">
                  <c:v>Алёнушка</c:v>
                </c:pt>
                <c:pt idx="2">
                  <c:v>Берёзка</c:v>
                </c:pt>
                <c:pt idx="3">
                  <c:v>Сказка</c:v>
                </c:pt>
                <c:pt idx="4">
                  <c:v>Рябинка</c:v>
                </c:pt>
                <c:pt idx="5">
                  <c:v>Светлячок</c:v>
                </c:pt>
                <c:pt idx="6">
                  <c:v>Солнышко</c:v>
                </c:pt>
                <c:pt idx="7">
                  <c:v>Ручеёк</c:v>
                </c:pt>
                <c:pt idx="8">
                  <c:v>Жемчужинка</c:v>
                </c:pt>
                <c:pt idx="9">
                  <c:v>Ачкинский</c:v>
                </c:pt>
                <c:pt idx="10">
                  <c:v>Богородский</c:v>
                </c:pt>
                <c:pt idx="11">
                  <c:v>Воскресенский</c:v>
                </c:pt>
                <c:pt idx="12">
                  <c:v>Толбинский</c:v>
                </c:pt>
                <c:pt idx="13">
                  <c:v>Камкинский</c:v>
                </c:pt>
                <c:pt idx="14">
                  <c:v>К-Пожарский</c:v>
                </c:pt>
                <c:pt idx="15">
                  <c:v>Пожарский</c:v>
                </c:pt>
                <c:pt idx="16">
                  <c:v>Яновский</c:v>
                </c:pt>
              </c:strCache>
            </c:strRef>
          </c:cat>
          <c:val>
            <c:numRef>
              <c:f>Лист1!$B$2:$B$18</c:f>
              <c:numCache>
                <c:formatCode>General</c:formatCode>
                <c:ptCount val="17"/>
                <c:pt idx="0">
                  <c:v>3</c:v>
                </c:pt>
                <c:pt idx="1">
                  <c:v>0</c:v>
                </c:pt>
                <c:pt idx="2">
                  <c:v>5</c:v>
                </c:pt>
                <c:pt idx="3">
                  <c:v>3</c:v>
                </c:pt>
                <c:pt idx="4">
                  <c:v>13</c:v>
                </c:pt>
                <c:pt idx="5">
                  <c:v>7</c:v>
                </c:pt>
                <c:pt idx="6">
                  <c:v>5</c:v>
                </c:pt>
                <c:pt idx="7">
                  <c:v>8</c:v>
                </c:pt>
                <c:pt idx="8">
                  <c:v>7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2</c:v>
                </c:pt>
                <c:pt idx="14">
                  <c:v>2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Лист1!$A$2:$A$18</c:f>
              <c:strCache>
                <c:ptCount val="17"/>
                <c:pt idx="0">
                  <c:v>Улыбка</c:v>
                </c:pt>
                <c:pt idx="1">
                  <c:v>Алёнушка</c:v>
                </c:pt>
                <c:pt idx="2">
                  <c:v>Берёзка</c:v>
                </c:pt>
                <c:pt idx="3">
                  <c:v>Сказка</c:v>
                </c:pt>
                <c:pt idx="4">
                  <c:v>Рябинка</c:v>
                </c:pt>
                <c:pt idx="5">
                  <c:v>Светлячок</c:v>
                </c:pt>
                <c:pt idx="6">
                  <c:v>Солнышко</c:v>
                </c:pt>
                <c:pt idx="7">
                  <c:v>Ручеёк</c:v>
                </c:pt>
                <c:pt idx="8">
                  <c:v>Жемчужинка</c:v>
                </c:pt>
                <c:pt idx="9">
                  <c:v>Ачкинский</c:v>
                </c:pt>
                <c:pt idx="10">
                  <c:v>Богородский</c:v>
                </c:pt>
                <c:pt idx="11">
                  <c:v>Воскресенский</c:v>
                </c:pt>
                <c:pt idx="12">
                  <c:v>Толбинский</c:v>
                </c:pt>
                <c:pt idx="13">
                  <c:v>Камкинский</c:v>
                </c:pt>
                <c:pt idx="14">
                  <c:v>К-Пожарский</c:v>
                </c:pt>
                <c:pt idx="15">
                  <c:v>Пожарский</c:v>
                </c:pt>
                <c:pt idx="16">
                  <c:v>Яновский</c:v>
                </c:pt>
              </c:strCache>
            </c:strRef>
          </c:cat>
          <c:val>
            <c:numRef>
              <c:f>Лист1!$C$2:$C$18</c:f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Лист1!$A$2:$A$18</c:f>
              <c:strCache>
                <c:ptCount val="17"/>
                <c:pt idx="0">
                  <c:v>Улыбка</c:v>
                </c:pt>
                <c:pt idx="1">
                  <c:v>Алёнушка</c:v>
                </c:pt>
                <c:pt idx="2">
                  <c:v>Берёзка</c:v>
                </c:pt>
                <c:pt idx="3">
                  <c:v>Сказка</c:v>
                </c:pt>
                <c:pt idx="4">
                  <c:v>Рябинка</c:v>
                </c:pt>
                <c:pt idx="5">
                  <c:v>Светлячок</c:v>
                </c:pt>
                <c:pt idx="6">
                  <c:v>Солнышко</c:v>
                </c:pt>
                <c:pt idx="7">
                  <c:v>Ручеёк</c:v>
                </c:pt>
                <c:pt idx="8">
                  <c:v>Жемчужинка</c:v>
                </c:pt>
                <c:pt idx="9">
                  <c:v>Ачкинский</c:v>
                </c:pt>
                <c:pt idx="10">
                  <c:v>Богородский</c:v>
                </c:pt>
                <c:pt idx="11">
                  <c:v>Воскресенский</c:v>
                </c:pt>
                <c:pt idx="12">
                  <c:v>Толбинский</c:v>
                </c:pt>
                <c:pt idx="13">
                  <c:v>Камкинский</c:v>
                </c:pt>
                <c:pt idx="14">
                  <c:v>К-Пожарский</c:v>
                </c:pt>
                <c:pt idx="15">
                  <c:v>Пожарский</c:v>
                </c:pt>
                <c:pt idx="16">
                  <c:v>Яновский</c:v>
                </c:pt>
              </c:strCache>
            </c:strRef>
          </c:cat>
          <c:val>
            <c:numRef>
              <c:f>Лист1!$D$2:$D$18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3322408"/>
        <c:axId val="143322800"/>
      </c:barChart>
      <c:catAx>
        <c:axId val="143322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chemeClr val="tx1"/>
                </a:solidFill>
                <a:latin typeface="Sylfaen" pitchFamily="18" charset="0"/>
              </a:defRPr>
            </a:pPr>
            <a:endParaRPr lang="ru-RU"/>
          </a:p>
        </c:txPr>
        <c:crossAx val="143322800"/>
        <c:crosses val="autoZero"/>
        <c:auto val="1"/>
        <c:lblAlgn val="ctr"/>
        <c:lblOffset val="100"/>
        <c:noMultiLvlLbl val="0"/>
      </c:catAx>
      <c:valAx>
        <c:axId val="1433228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33224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</c:spPr>
          </c:dPt>
          <c:dPt>
            <c:idx val="1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5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6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7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</c:spPr>
          </c:dPt>
          <c:cat>
            <c:strRef>
              <c:f>Лист1!$A$2:$A$10</c:f>
              <c:strCache>
                <c:ptCount val="9"/>
                <c:pt idx="0">
                  <c:v>Улыбка</c:v>
                </c:pt>
                <c:pt idx="1">
                  <c:v>Алёнушка</c:v>
                </c:pt>
                <c:pt idx="2">
                  <c:v>Берёзка</c:v>
                </c:pt>
                <c:pt idx="3">
                  <c:v>Сказка</c:v>
                </c:pt>
                <c:pt idx="4">
                  <c:v>Рябинка</c:v>
                </c:pt>
                <c:pt idx="5">
                  <c:v>Светлячок</c:v>
                </c:pt>
                <c:pt idx="6">
                  <c:v>Солнышко</c:v>
                </c:pt>
                <c:pt idx="7">
                  <c:v>Ручеёк</c:v>
                </c:pt>
                <c:pt idx="8">
                  <c:v>Пожарский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4</c:v>
                </c:pt>
                <c:pt idx="1">
                  <c:v>2</c:v>
                </c:pt>
                <c:pt idx="2">
                  <c:v>3</c:v>
                </c:pt>
                <c:pt idx="3">
                  <c:v>6</c:v>
                </c:pt>
                <c:pt idx="4">
                  <c:v>10</c:v>
                </c:pt>
                <c:pt idx="5">
                  <c:v>8</c:v>
                </c:pt>
                <c:pt idx="6">
                  <c:v>5</c:v>
                </c:pt>
                <c:pt idx="7">
                  <c:v>9</c:v>
                </c:pt>
                <c:pt idx="8">
                  <c:v>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Лист1!$A$2:$A$10</c:f>
              <c:strCache>
                <c:ptCount val="9"/>
                <c:pt idx="0">
                  <c:v>Улыбка</c:v>
                </c:pt>
                <c:pt idx="1">
                  <c:v>Алёнушка</c:v>
                </c:pt>
                <c:pt idx="2">
                  <c:v>Берёзка</c:v>
                </c:pt>
                <c:pt idx="3">
                  <c:v>Сказка</c:v>
                </c:pt>
                <c:pt idx="4">
                  <c:v>Рябинка</c:v>
                </c:pt>
                <c:pt idx="5">
                  <c:v>Светлячок</c:v>
                </c:pt>
                <c:pt idx="6">
                  <c:v>Солнышко</c:v>
                </c:pt>
                <c:pt idx="7">
                  <c:v>Ручеёк</c:v>
                </c:pt>
                <c:pt idx="8">
                  <c:v>Пожарский</c:v>
                </c:pt>
              </c:strCache>
            </c:strRef>
          </c:cat>
          <c:val>
            <c:numRef>
              <c:f>Лист1!$C$2:$C$10</c:f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Лист1!$A$2:$A$10</c:f>
              <c:strCache>
                <c:ptCount val="9"/>
                <c:pt idx="0">
                  <c:v>Улыбка</c:v>
                </c:pt>
                <c:pt idx="1">
                  <c:v>Алёнушка</c:v>
                </c:pt>
                <c:pt idx="2">
                  <c:v>Берёзка</c:v>
                </c:pt>
                <c:pt idx="3">
                  <c:v>Сказка</c:v>
                </c:pt>
                <c:pt idx="4">
                  <c:v>Рябинка</c:v>
                </c:pt>
                <c:pt idx="5">
                  <c:v>Светлячок</c:v>
                </c:pt>
                <c:pt idx="6">
                  <c:v>Солнышко</c:v>
                </c:pt>
                <c:pt idx="7">
                  <c:v>Ручеёк</c:v>
                </c:pt>
                <c:pt idx="8">
                  <c:v>Пожарский</c:v>
                </c:pt>
              </c:strCache>
            </c:strRef>
          </c:cat>
          <c:val>
            <c:numRef>
              <c:f>Лист1!$D$2:$D$10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3905552"/>
        <c:axId val="143905944"/>
      </c:barChart>
      <c:catAx>
        <c:axId val="143905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chemeClr val="tx1"/>
                </a:solidFill>
                <a:latin typeface="Sylfaen" pitchFamily="18" charset="0"/>
              </a:defRPr>
            </a:pPr>
            <a:endParaRPr lang="ru-RU"/>
          </a:p>
        </c:txPr>
        <c:crossAx val="143905944"/>
        <c:crosses val="autoZero"/>
        <c:auto val="1"/>
        <c:lblAlgn val="ctr"/>
        <c:lblOffset val="100"/>
        <c:noMultiLvlLbl val="0"/>
      </c:catAx>
      <c:valAx>
        <c:axId val="1439059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39055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5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6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8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</c:spPr>
          </c:dPt>
          <c:cat>
            <c:strRef>
              <c:f>Лист1!$A$2:$A$11</c:f>
              <c:strCache>
                <c:ptCount val="10"/>
                <c:pt idx="0">
                  <c:v>Улыбка</c:v>
                </c:pt>
                <c:pt idx="1">
                  <c:v>Берёзка</c:v>
                </c:pt>
                <c:pt idx="2">
                  <c:v>Сказка</c:v>
                </c:pt>
                <c:pt idx="3">
                  <c:v>Рябинка</c:v>
                </c:pt>
                <c:pt idx="4">
                  <c:v>Светлячок</c:v>
                </c:pt>
                <c:pt idx="5">
                  <c:v>Ручеёк</c:v>
                </c:pt>
                <c:pt idx="6">
                  <c:v>Жемчужинка</c:v>
                </c:pt>
                <c:pt idx="7">
                  <c:v>Богородский</c:v>
                </c:pt>
                <c:pt idx="8">
                  <c:v>К-Пожарский</c:v>
                </c:pt>
                <c:pt idx="9">
                  <c:v>Камкинский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</c:v>
                </c:pt>
                <c:pt idx="1">
                  <c:v>1</c:v>
                </c:pt>
                <c:pt idx="2">
                  <c:v>3</c:v>
                </c:pt>
                <c:pt idx="3">
                  <c:v>2</c:v>
                </c:pt>
                <c:pt idx="4">
                  <c:v>1</c:v>
                </c:pt>
                <c:pt idx="5">
                  <c:v>3</c:v>
                </c:pt>
                <c:pt idx="6">
                  <c:v>2</c:v>
                </c:pt>
                <c:pt idx="7">
                  <c:v>1</c:v>
                </c:pt>
                <c:pt idx="8">
                  <c:v>7</c:v>
                </c:pt>
                <c:pt idx="9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Лист1!$A$2:$A$11</c:f>
              <c:strCache>
                <c:ptCount val="10"/>
                <c:pt idx="0">
                  <c:v>Улыбка</c:v>
                </c:pt>
                <c:pt idx="1">
                  <c:v>Берёзка</c:v>
                </c:pt>
                <c:pt idx="2">
                  <c:v>Сказка</c:v>
                </c:pt>
                <c:pt idx="3">
                  <c:v>Рябинка</c:v>
                </c:pt>
                <c:pt idx="4">
                  <c:v>Светлячок</c:v>
                </c:pt>
                <c:pt idx="5">
                  <c:v>Ручеёк</c:v>
                </c:pt>
                <c:pt idx="6">
                  <c:v>Жемчужинка</c:v>
                </c:pt>
                <c:pt idx="7">
                  <c:v>Богородский</c:v>
                </c:pt>
                <c:pt idx="8">
                  <c:v>К-Пожарский</c:v>
                </c:pt>
                <c:pt idx="9">
                  <c:v>Камкинский</c:v>
                </c:pt>
              </c:strCache>
            </c:strRef>
          </c:cat>
          <c:val>
            <c:numRef>
              <c:f>Лист1!$C$2:$C$11</c:f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Лист1!$A$2:$A$11</c:f>
              <c:strCache>
                <c:ptCount val="10"/>
                <c:pt idx="0">
                  <c:v>Улыбка</c:v>
                </c:pt>
                <c:pt idx="1">
                  <c:v>Берёзка</c:v>
                </c:pt>
                <c:pt idx="2">
                  <c:v>Сказка</c:v>
                </c:pt>
                <c:pt idx="3">
                  <c:v>Рябинка</c:v>
                </c:pt>
                <c:pt idx="4">
                  <c:v>Светлячок</c:v>
                </c:pt>
                <c:pt idx="5">
                  <c:v>Ручеёк</c:v>
                </c:pt>
                <c:pt idx="6">
                  <c:v>Жемчужинка</c:v>
                </c:pt>
                <c:pt idx="7">
                  <c:v>Богородский</c:v>
                </c:pt>
                <c:pt idx="8">
                  <c:v>К-Пожарский</c:v>
                </c:pt>
                <c:pt idx="9">
                  <c:v>Камкинский</c:v>
                </c:pt>
              </c:strCache>
            </c:strRef>
          </c:cat>
          <c:val>
            <c:numRef>
              <c:f>Лист1!$D$2:$D$11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3906728"/>
        <c:axId val="143907120"/>
      </c:barChart>
      <c:catAx>
        <c:axId val="1439067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chemeClr val="tx1"/>
                </a:solidFill>
                <a:latin typeface="Sylfaen" pitchFamily="18" charset="0"/>
              </a:defRPr>
            </a:pPr>
            <a:endParaRPr lang="ru-RU"/>
          </a:p>
        </c:txPr>
        <c:crossAx val="143907120"/>
        <c:crosses val="autoZero"/>
        <c:auto val="1"/>
        <c:lblAlgn val="ctr"/>
        <c:lblOffset val="100"/>
        <c:noMultiLvlLbl val="0"/>
      </c:catAx>
      <c:valAx>
        <c:axId val="1439071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39067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5"/>
            <c:invertIfNegative val="0"/>
            <c:bubble3D val="0"/>
            <c:spPr>
              <a:solidFill>
                <a:srgbClr val="C00000"/>
              </a:solidFill>
            </c:spPr>
          </c:dPt>
          <c:dPt>
            <c:idx val="6"/>
            <c:invertIfNegative val="0"/>
            <c:bubble3D val="0"/>
            <c:spPr>
              <a:solidFill>
                <a:srgbClr val="00B050"/>
              </a:solidFill>
            </c:spPr>
          </c:dPt>
          <c:cat>
            <c:strRef>
              <c:f>Лист1!$A$2:$A$9</c:f>
              <c:strCache>
                <c:ptCount val="8"/>
                <c:pt idx="0">
                  <c:v>Улыбка</c:v>
                </c:pt>
                <c:pt idx="1">
                  <c:v>Березка</c:v>
                </c:pt>
                <c:pt idx="2">
                  <c:v>Сказка</c:v>
                </c:pt>
                <c:pt idx="3">
                  <c:v>Рябинка</c:v>
                </c:pt>
                <c:pt idx="4">
                  <c:v>Светлячок</c:v>
                </c:pt>
                <c:pt idx="5">
                  <c:v>Солнышко</c:v>
                </c:pt>
                <c:pt idx="6">
                  <c:v>Ручеёк</c:v>
                </c:pt>
                <c:pt idx="7">
                  <c:v>Жемчкжинка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1</c:v>
                </c:pt>
                <c:pt idx="4">
                  <c:v>1</c:v>
                </c:pt>
                <c:pt idx="5">
                  <c:v>2</c:v>
                </c:pt>
                <c:pt idx="6">
                  <c:v>1</c:v>
                </c:pt>
                <c:pt idx="7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4758512"/>
        <c:axId val="143907512"/>
      </c:barChart>
      <c:catAx>
        <c:axId val="1047585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chemeClr val="tx1"/>
                </a:solidFill>
                <a:latin typeface="Sylfaen" pitchFamily="18" charset="0"/>
              </a:defRPr>
            </a:pPr>
            <a:endParaRPr lang="ru-RU"/>
          </a:p>
        </c:txPr>
        <c:crossAx val="143907512"/>
        <c:crosses val="autoZero"/>
        <c:auto val="1"/>
        <c:lblAlgn val="ctr"/>
        <c:lblOffset val="100"/>
        <c:noMultiLvlLbl val="0"/>
      </c:catAx>
      <c:valAx>
        <c:axId val="1439075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47585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9AAB1-2895-4976-9FF1-1B5AA5AB21B1}" type="datetimeFigureOut">
              <a:rPr lang="ru-RU" smtClean="0"/>
              <a:pPr/>
              <a:t>01.06.2018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FFC07-FA39-4AF6-B389-2E044F2C9A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35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FFC07-FA39-4AF6-B389-2E044F2C9AF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803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FFC07-FA39-4AF6-B389-2E044F2C9AFD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600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FFC07-FA39-4AF6-B389-2E044F2C9AF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00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FFC07-FA39-4AF6-B389-2E044F2C9AFD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086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FFC07-FA39-4AF6-B389-2E044F2C9AFD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417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FFC07-FA39-4AF6-B389-2E044F2C9AFD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967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FFC07-FA39-4AF6-B389-2E044F2C9AFD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77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FFC07-FA39-4AF6-B389-2E044F2C9AFD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667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FFC07-FA39-4AF6-B389-2E044F2C9AFD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898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DBB1-540D-40A1-876B-FDE34DA7817C}" type="datetimeFigureOut">
              <a:rPr lang="ru-RU" smtClean="0"/>
              <a:pPr/>
              <a:t>01.06.2018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9BC9-DC63-4573-88E9-B3578DC2C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DBB1-540D-40A1-876B-FDE34DA7817C}" type="datetimeFigureOut">
              <a:rPr lang="ru-RU" smtClean="0"/>
              <a:pPr/>
              <a:t>01.06.2018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9BC9-DC63-4573-88E9-B3578DC2C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DBB1-540D-40A1-876B-FDE34DA7817C}" type="datetimeFigureOut">
              <a:rPr lang="ru-RU" smtClean="0"/>
              <a:pPr/>
              <a:t>01.06.2018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9BC9-DC63-4573-88E9-B3578DC2C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DBB1-540D-40A1-876B-FDE34DA7817C}" type="datetimeFigureOut">
              <a:rPr lang="ru-RU" smtClean="0"/>
              <a:pPr/>
              <a:t>01.06.2018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9BC9-DC63-4573-88E9-B3578DC2C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DBB1-540D-40A1-876B-FDE34DA7817C}" type="datetimeFigureOut">
              <a:rPr lang="ru-RU" smtClean="0"/>
              <a:pPr/>
              <a:t>01.06.2018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9BC9-DC63-4573-88E9-B3578DC2C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DBB1-540D-40A1-876B-FDE34DA7817C}" type="datetimeFigureOut">
              <a:rPr lang="ru-RU" smtClean="0"/>
              <a:pPr/>
              <a:t>01.06.2018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9BC9-DC63-4573-88E9-B3578DC2C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DBB1-540D-40A1-876B-FDE34DA7817C}" type="datetimeFigureOut">
              <a:rPr lang="ru-RU" smtClean="0"/>
              <a:pPr/>
              <a:t>01.06.2018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9BC9-DC63-4573-88E9-B3578DC2C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DBB1-540D-40A1-876B-FDE34DA7817C}" type="datetimeFigureOut">
              <a:rPr lang="ru-RU" smtClean="0"/>
              <a:pPr/>
              <a:t>01.06.2018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9BC9-DC63-4573-88E9-B3578DC2C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DBB1-540D-40A1-876B-FDE34DA7817C}" type="datetimeFigureOut">
              <a:rPr lang="ru-RU" smtClean="0"/>
              <a:pPr/>
              <a:t>01.06.2018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9BC9-DC63-4573-88E9-B3578DC2C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DBB1-540D-40A1-876B-FDE34DA7817C}" type="datetimeFigureOut">
              <a:rPr lang="ru-RU" smtClean="0"/>
              <a:pPr/>
              <a:t>01.06.2018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9BC9-DC63-4573-88E9-B3578DC2C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DBB1-540D-40A1-876B-FDE34DA7817C}" type="datetimeFigureOut">
              <a:rPr lang="ru-RU" smtClean="0"/>
              <a:pPr/>
              <a:t>01.06.2018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9BC9-DC63-4573-88E9-B3578DC2C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0DBB1-540D-40A1-876B-FDE34DA7817C}" type="datetimeFigureOut">
              <a:rPr lang="ru-RU" smtClean="0"/>
              <a:pPr/>
              <a:t>01.06.2018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19BC9-DC63-4573-88E9-B3578DC2C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323528" y="2348880"/>
            <a:ext cx="8192399" cy="2016224"/>
          </a:xfrm>
        </p:spPr>
        <p:txBody>
          <a:bodyPr>
            <a:noAutofit/>
          </a:bodyPr>
          <a:lstStyle/>
          <a:p>
            <a:pPr>
              <a:spcBef>
                <a:spcPts val="1"/>
              </a:spcBef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Итоги работы и рейтинги участия ДОО Сергачского муниципального района в мероприятиях и конкурсах разного уровня за 2017-2018 учебный год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4048" y="4725144"/>
            <a:ext cx="3892732" cy="1400090"/>
          </a:xfrm>
        </p:spPr>
        <p:txBody>
          <a:bodyPr>
            <a:noAutofit/>
          </a:bodyPr>
          <a:lstStyle/>
          <a:p>
            <a:pPr algn="l"/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Подготовила: главный специалист управления образования </a:t>
            </a:r>
            <a:r>
              <a:rPr lang="ru-RU" sz="2400" b="1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Н.Ю.Рыбакова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</a:t>
            </a:r>
            <a:endParaRPr lang="ru-RU" sz="2400" b="1" i="1" dirty="0">
              <a:solidFill>
                <a:srgbClr val="002060"/>
              </a:solidFill>
              <a:latin typeface="Sylfaen" panose="010A050205030603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47619" y="6125234"/>
            <a:ext cx="1944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31 мая 2018 г.</a:t>
            </a:r>
            <a:endParaRPr lang="ru-RU" sz="2200" b="1" i="1" dirty="0">
              <a:solidFill>
                <a:srgbClr val="002060"/>
              </a:solidFill>
              <a:latin typeface="Sylfaen" panose="010A050205030603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68"/>
            <a:ext cx="9144000" cy="1724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дзаголовок 2"/>
          <p:cNvSpPr txBox="1">
            <a:spLocks/>
          </p:cNvSpPr>
          <p:nvPr/>
        </p:nvSpPr>
        <p:spPr>
          <a:xfrm>
            <a:off x="1269291" y="1030359"/>
            <a:ext cx="6400455" cy="51929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i="1" dirty="0" smtClean="0">
                <a:solidFill>
                  <a:srgbClr val="002060"/>
                </a:solidFill>
                <a:latin typeface="Sylfaen" panose="010A0502050306030303" pitchFamily="18" charset="0"/>
                <a:cs typeface="Times New Roman" pitchFamily="18" charset="0"/>
              </a:rPr>
              <a:t>Стажёрские площадки ГБОУ ДПО НИРО </a:t>
            </a:r>
          </a:p>
          <a:p>
            <a:pPr marL="0" indent="0">
              <a:buNone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  <a:cs typeface="Times New Roman" pitchFamily="18" charset="0"/>
            </a:endParaRPr>
          </a:p>
        </p:txBody>
      </p:sp>
      <p:sp>
        <p:nvSpPr>
          <p:cNvPr id="8" name="Содержимое 2"/>
          <p:cNvSpPr>
            <a:spLocks noGrp="1"/>
          </p:cNvSpPr>
          <p:nvPr>
            <p:ph idx="1"/>
          </p:nvPr>
        </p:nvSpPr>
        <p:spPr>
          <a:xfrm>
            <a:off x="4716016" y="1668609"/>
            <a:ext cx="4272408" cy="504056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На базе МБДОУ детских садов №12 «Солнышко», №16 «Жемчужинка» с 2015 года работают 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стажерские площадки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ГБОУ ДПО НИРО по темам:</a:t>
            </a:r>
          </a:p>
          <a:p>
            <a:pPr marL="0" indent="0" algn="just">
              <a:buNone/>
            </a:pP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-«Использование информационных технологий в приобщении к ценностям здорового образа жизни субъектов образовательного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процесса ДОО»;</a:t>
            </a: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 «Развитие профессиональных компетенций руководителя ДОО по вопросам организационно-содержательного обеспечения реализации ФГОС дошкольного образования».</a:t>
            </a: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Tx/>
              <a:buChar char="-"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Tx/>
              <a:buChar char="-"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Tx/>
              <a:buChar char="-"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Tx/>
              <a:buChar char="-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AutoShape 4" descr="https://static.wixstatic.com/media/5ccd9f_eb4bd8578bc948a9a944d03302a0bed6~mv2_d_3219_4558_s_4_2.jpg/v1/fill/w_455,h_645,al_c,q_80,usm_0.66_1.00_0.01/5ccd9f_eb4bd8578bc948a9a944d03302a0bed6~mv2_d_3219_4558_s_4_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" t="4850"/>
          <a:stretch/>
        </p:blipFill>
        <p:spPr>
          <a:xfrm>
            <a:off x="2403773" y="1646805"/>
            <a:ext cx="1892249" cy="2637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755576" y="83559"/>
            <a:ext cx="7744798" cy="9239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Характеристика инновационного потенциала ДОО 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r="1010"/>
          <a:stretch/>
        </p:blipFill>
        <p:spPr>
          <a:xfrm>
            <a:off x="307975" y="1646805"/>
            <a:ext cx="1922633" cy="2637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05" t="34015" r="10491" b="14972"/>
          <a:stretch/>
        </p:blipFill>
        <p:spPr>
          <a:xfrm>
            <a:off x="164176" y="4381094"/>
            <a:ext cx="4429589" cy="2272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464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23528" y="0"/>
            <a:ext cx="8192399" cy="88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Характеристика инновационного потенциала ДОО 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220032" y="970263"/>
            <a:ext cx="3878863" cy="44251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i="1" dirty="0" smtClean="0">
                <a:solidFill>
                  <a:srgbClr val="002060"/>
                </a:solidFill>
                <a:latin typeface="Sylfaen" panose="010A0502050306030303" pitchFamily="18" charset="0"/>
                <a:cs typeface="Times New Roman" pitchFamily="18" charset="0"/>
              </a:rPr>
              <a:t>Консультационные центры </a:t>
            </a:r>
          </a:p>
          <a:p>
            <a:pPr marL="0" indent="0">
              <a:buNone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  <a:cs typeface="Times New Roman" pitchFamily="18" charset="0"/>
            </a:endParaRPr>
          </a:p>
        </p:txBody>
      </p:sp>
      <p:sp>
        <p:nvSpPr>
          <p:cNvPr id="8" name="Содержимое 2"/>
          <p:cNvSpPr>
            <a:spLocks noGrp="1"/>
          </p:cNvSpPr>
          <p:nvPr>
            <p:ph idx="1"/>
          </p:nvPr>
        </p:nvSpPr>
        <p:spPr>
          <a:xfrm>
            <a:off x="4211960" y="1033343"/>
            <a:ext cx="4824536" cy="303480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В районе функционирует 7 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Консультационных центров для родителей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 (законных представителей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), воспитывающих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детей дошкольного возраста,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не посещающих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дошкольные образовательные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организации, на базе:</a:t>
            </a:r>
          </a:p>
          <a:p>
            <a:pPr>
              <a:buFontTx/>
              <a:buChar char="-"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МБДОУ детского сада №15 «Ручеёк»;</a:t>
            </a:r>
          </a:p>
          <a:p>
            <a:pPr>
              <a:buFontTx/>
              <a:buChar char="-"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МБДОУ детского сада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№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11 «Светлячок»;</a:t>
            </a:r>
          </a:p>
          <a:p>
            <a:pPr>
              <a:buFontTx/>
              <a:buChar char="-"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МБДОУ детского сада №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9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«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Рябинка»;</a:t>
            </a:r>
          </a:p>
          <a:p>
            <a:pPr>
              <a:buFontTx/>
              <a:buChar char="-"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МБДОУ детского сада №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8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«Сказка»;</a:t>
            </a:r>
          </a:p>
          <a:p>
            <a:pPr>
              <a:buFontTx/>
              <a:buChar char="-"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МБДОУ детского сада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№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12 «Солнышко»;</a:t>
            </a:r>
          </a:p>
          <a:p>
            <a:pPr>
              <a:buFontTx/>
              <a:buChar char="-"/>
            </a:pP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МБДОУ детского сада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№5 «Берёзка»;</a:t>
            </a:r>
          </a:p>
          <a:p>
            <a:pPr>
              <a:buFontTx/>
              <a:buChar char="-"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МБДОУ детского сада №16 «Жемчужинка».</a:t>
            </a: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Tx/>
              <a:buChar char="-"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Tx/>
              <a:buChar char="-"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Tx/>
              <a:buChar char="-"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Tx/>
              <a:buChar char="-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" name="Объект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6"/>
          <a:stretch/>
        </p:blipFill>
        <p:spPr>
          <a:xfrm>
            <a:off x="220032" y="1484784"/>
            <a:ext cx="3878864" cy="25744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" t="10472" r="3458" b="4642"/>
          <a:stretch/>
        </p:blipFill>
        <p:spPr bwMode="auto">
          <a:xfrm>
            <a:off x="239962" y="4149080"/>
            <a:ext cx="3910417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4300157" y="4221088"/>
            <a:ext cx="4648142" cy="77697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i="1" dirty="0" smtClean="0">
                <a:solidFill>
                  <a:srgbClr val="002060"/>
                </a:solidFill>
                <a:latin typeface="Sylfaen" panose="010A0502050306030303" pitchFamily="18" charset="0"/>
                <a:cs typeface="Times New Roman" pitchFamily="18" charset="0"/>
              </a:rPr>
              <a:t>В 2017-2018 учебном году в Консультационные центры ДОУ зачислены </a:t>
            </a:r>
            <a:r>
              <a:rPr lang="ru-RU" sz="2800" b="1" i="1" dirty="0" smtClean="0">
                <a:solidFill>
                  <a:srgbClr val="002060"/>
                </a:solidFill>
                <a:latin typeface="Sylfaen" panose="010A0502050306030303" pitchFamily="18" charset="0"/>
                <a:cs typeface="Times New Roman" pitchFamily="18" charset="0"/>
              </a:rPr>
              <a:t>13</a:t>
            </a:r>
            <a:r>
              <a:rPr lang="ru-RU" sz="2800" i="1" dirty="0" smtClean="0">
                <a:solidFill>
                  <a:srgbClr val="002060"/>
                </a:solidFill>
                <a:latin typeface="Sylfaen" panose="010A0502050306030303" pitchFamily="18" charset="0"/>
                <a:cs typeface="Times New Roman" pitchFamily="18" charset="0"/>
              </a:rPr>
              <a:t> детей- инвалидов и детей с ОВЗ . Посещают ДОО – </a:t>
            </a:r>
            <a:r>
              <a:rPr lang="ru-RU" sz="2800" b="1" i="1" dirty="0" smtClean="0">
                <a:solidFill>
                  <a:srgbClr val="002060"/>
                </a:solidFill>
                <a:latin typeface="Sylfaen" panose="010A0502050306030303" pitchFamily="18" charset="0"/>
                <a:cs typeface="Times New Roman" pitchFamily="18" charset="0"/>
              </a:rPr>
              <a:t>16 </a:t>
            </a:r>
            <a:r>
              <a:rPr lang="ru-RU" sz="2800" i="1" dirty="0" smtClean="0">
                <a:solidFill>
                  <a:srgbClr val="002060"/>
                </a:solidFill>
                <a:latin typeface="Sylfaen" panose="010A0502050306030303" pitchFamily="18" charset="0"/>
                <a:cs typeface="Times New Roman" pitchFamily="18" charset="0"/>
              </a:rPr>
              <a:t>детей-инвалидов</a:t>
            </a:r>
          </a:p>
          <a:p>
            <a:pPr marL="0" indent="0">
              <a:buNone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7215832"/>
              </p:ext>
            </p:extLst>
          </p:nvPr>
        </p:nvGraphicFramePr>
        <p:xfrm>
          <a:off x="4309972" y="5157192"/>
          <a:ext cx="4648142" cy="15176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8111"/>
                <a:gridCol w="864096"/>
                <a:gridCol w="936104"/>
                <a:gridCol w="873983"/>
                <a:gridCol w="965848"/>
              </a:tblGrid>
              <a:tr h="39604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количество обращений за учебный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количество оказанной в разных формах помощи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763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Методическая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Психолого-педагогическая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Диагностическая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Консультационная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80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107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559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403792" y="91835"/>
            <a:ext cx="8192399" cy="9239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Характеристика инновационного потенциала ДОО 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4540124" y="1147196"/>
            <a:ext cx="4456239" cy="57606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i="1" dirty="0" smtClean="0">
                <a:solidFill>
                  <a:srgbClr val="002060"/>
                </a:solidFill>
                <a:latin typeface="Sylfaen" panose="010A0502050306030303" pitchFamily="18" charset="0"/>
                <a:cs typeface="Times New Roman" pitchFamily="18" charset="0"/>
              </a:rPr>
              <a:t>Ресурсные центры </a:t>
            </a:r>
          </a:p>
          <a:p>
            <a:pPr marL="0" indent="0">
              <a:buNone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  <a:cs typeface="Times New Roman" pitchFamily="18" charset="0"/>
            </a:endParaRPr>
          </a:p>
        </p:txBody>
      </p:sp>
      <p:sp>
        <p:nvSpPr>
          <p:cNvPr id="8" name="Содержимое 2"/>
          <p:cNvSpPr>
            <a:spLocks noGrp="1"/>
          </p:cNvSpPr>
          <p:nvPr>
            <p:ph idx="1"/>
          </p:nvPr>
        </p:nvSpPr>
        <p:spPr>
          <a:xfrm>
            <a:off x="4788024" y="1844824"/>
            <a:ext cx="3960440" cy="489654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В районе функционирует 5 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Ресурсных центров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по разным направлениям развития:</a:t>
            </a:r>
          </a:p>
          <a:p>
            <a:pPr>
              <a:buFontTx/>
              <a:buChar char="-"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По социально-коммуникативному развитию – МБДОУ детский сад №15 «Ручеёк»;</a:t>
            </a:r>
          </a:p>
          <a:p>
            <a:pPr>
              <a:buFontTx/>
              <a:buChar char="-"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По познавательному развитию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- МБДОУ детский сад №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11 «Светлячок»;</a:t>
            </a:r>
          </a:p>
          <a:p>
            <a:pPr>
              <a:buFontTx/>
              <a:buChar char="-"/>
            </a:pP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По речевому развитию - МБДОУ детский сад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5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«Берёзка»;</a:t>
            </a:r>
          </a:p>
          <a:p>
            <a:pPr>
              <a:buFontTx/>
              <a:buChar char="-"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По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художественно-эстетическому развитию - МБДОУ детский сад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8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«Сказка»;</a:t>
            </a:r>
          </a:p>
          <a:p>
            <a:pPr>
              <a:buFontTx/>
              <a:buChar char="-"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По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физическому развитию -МБДОУ детский сад №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12 «Солнышко»</a:t>
            </a:r>
          </a:p>
          <a:p>
            <a:pPr marL="0" indent="0">
              <a:buNone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Tx/>
              <a:buChar char="-"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Tx/>
              <a:buChar char="-"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Tx/>
              <a:buChar char="-"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Tx/>
              <a:buChar char="-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"/>
          <a:stretch/>
        </p:blipFill>
        <p:spPr>
          <a:xfrm>
            <a:off x="144385" y="1124744"/>
            <a:ext cx="4211591" cy="2712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9"/>
          <a:stretch/>
        </p:blipFill>
        <p:spPr>
          <a:xfrm>
            <a:off x="144385" y="3946510"/>
            <a:ext cx="4263951" cy="276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3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43508" y="3735"/>
            <a:ext cx="8784976" cy="10896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Участники конкурсного отбора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в сфере дошкольного образования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(ПНПО )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в 2017 году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1560" y="980728"/>
            <a:ext cx="7848872" cy="1055608"/>
          </a:xfrm>
          <a:prstGeom prst="roundRect">
            <a:avLst/>
          </a:prstGeom>
          <a:ln w="76200" cmpd="tri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i="1" u="sng" dirty="0" smtClean="0">
                <a:solidFill>
                  <a:srgbClr val="002060"/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МБДОУ детский сад №11«Светлячок»</a:t>
            </a:r>
          </a:p>
          <a:p>
            <a:pPr algn="ctr"/>
            <a:r>
              <a:rPr lang="ru-RU" sz="2800" b="1" i="1" u="sng" dirty="0">
                <a:solidFill>
                  <a:srgbClr val="002060"/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МБДОУ детский сад </a:t>
            </a:r>
            <a:r>
              <a:rPr lang="ru-RU" sz="2800" b="1" i="1" u="sng" dirty="0" smtClean="0">
                <a:solidFill>
                  <a:srgbClr val="002060"/>
                </a:solidFill>
                <a:latin typeface="Sylfaen" panose="010A0502050306030303" pitchFamily="18" charset="0"/>
                <a:cs typeface="Times New Roman" panose="02020603050405020304" pitchFamily="18" charset="0"/>
              </a:rPr>
              <a:t>№16 «Жемчужинка»</a:t>
            </a:r>
            <a:endParaRPr lang="ru-RU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F01C959F-18D8-49FA-9F01-76EFF9F29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6096" y="2279591"/>
            <a:ext cx="3528392" cy="446155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 rtlCol="0">
            <a:noAutofit/>
          </a:bodyPr>
          <a:lstStyle/>
          <a:p>
            <a:pPr marL="0" indent="0" algn="just">
              <a:buNone/>
              <a:defRPr/>
            </a:pPr>
            <a:r>
              <a:rPr lang="ru-RU" sz="2800" b="1" i="1" u="sng" dirty="0" smtClean="0">
                <a:solidFill>
                  <a:srgbClr val="002060"/>
                </a:solidFill>
                <a:latin typeface="Sylfaen" panose="010A0502050306030303" pitchFamily="18" charset="0"/>
              </a:rPr>
              <a:t>Рейтинг участия:</a:t>
            </a:r>
          </a:p>
          <a:p>
            <a:pPr algn="just">
              <a:buFontTx/>
              <a:buChar char="-"/>
              <a:defRPr/>
            </a:pPr>
            <a:r>
              <a:rPr lang="ru-RU" sz="20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№11 «Светлячок» -  </a:t>
            </a:r>
            <a:r>
              <a:rPr lang="ru-RU" sz="20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19 место </a:t>
            </a:r>
            <a:r>
              <a:rPr lang="ru-RU" sz="20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из 26 городских </a:t>
            </a:r>
            <a:r>
              <a:rPr lang="ru-RU" sz="2000" i="1" dirty="0">
                <a:solidFill>
                  <a:srgbClr val="002060"/>
                </a:solidFill>
                <a:latin typeface="Sylfaen" panose="010A0502050306030303" pitchFamily="18" charset="0"/>
              </a:rPr>
              <a:t>детских </a:t>
            </a:r>
            <a:r>
              <a:rPr lang="ru-RU" sz="20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садов; </a:t>
            </a:r>
          </a:p>
          <a:p>
            <a:pPr algn="just">
              <a:buFontTx/>
              <a:buChar char="-"/>
              <a:defRPr/>
            </a:pPr>
            <a:r>
              <a:rPr lang="ru-RU" sz="20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№16 «Жемчужинка» </a:t>
            </a:r>
            <a:r>
              <a:rPr lang="ru-RU" sz="2000" i="1" dirty="0">
                <a:solidFill>
                  <a:srgbClr val="002060"/>
                </a:solidFill>
                <a:latin typeface="Sylfaen" panose="010A0502050306030303" pitchFamily="18" charset="0"/>
              </a:rPr>
              <a:t>- </a:t>
            </a:r>
            <a:r>
              <a:rPr lang="ru-RU" sz="20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24 </a:t>
            </a:r>
            <a:r>
              <a:rPr lang="ru-RU" sz="2000" b="1" i="1" dirty="0">
                <a:solidFill>
                  <a:srgbClr val="002060"/>
                </a:solidFill>
                <a:latin typeface="Sylfaen" panose="010A0502050306030303" pitchFamily="18" charset="0"/>
              </a:rPr>
              <a:t>место </a:t>
            </a:r>
            <a:r>
              <a:rPr lang="ru-RU" sz="2000" i="1" dirty="0">
                <a:solidFill>
                  <a:srgbClr val="002060"/>
                </a:solidFill>
                <a:latin typeface="Sylfaen" panose="010A0502050306030303" pitchFamily="18" charset="0"/>
              </a:rPr>
              <a:t>из </a:t>
            </a:r>
            <a:r>
              <a:rPr lang="ru-RU" sz="20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26 </a:t>
            </a:r>
            <a:r>
              <a:rPr lang="ru-RU" sz="2000" i="1" dirty="0">
                <a:solidFill>
                  <a:srgbClr val="002060"/>
                </a:solidFill>
                <a:latin typeface="Sylfaen" panose="010A0502050306030303" pitchFamily="18" charset="0"/>
              </a:rPr>
              <a:t>городских детских садов. </a:t>
            </a:r>
          </a:p>
          <a:p>
            <a:pPr marL="0" indent="0" algn="just">
              <a:buNone/>
              <a:defRPr/>
            </a:pPr>
            <a:r>
              <a:rPr lang="ru-RU" sz="20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Победителями </a:t>
            </a:r>
            <a:r>
              <a:rPr lang="ru-RU" sz="2000" i="1" dirty="0">
                <a:solidFill>
                  <a:srgbClr val="002060"/>
                </a:solidFill>
                <a:latin typeface="Sylfaen" panose="010A0502050306030303" pitchFamily="18" charset="0"/>
              </a:rPr>
              <a:t>в </a:t>
            </a:r>
            <a:r>
              <a:rPr lang="ru-RU" sz="20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2017 </a:t>
            </a:r>
            <a:r>
              <a:rPr lang="ru-RU" sz="2000" i="1" dirty="0">
                <a:solidFill>
                  <a:srgbClr val="002060"/>
                </a:solidFill>
                <a:latin typeface="Sylfaen" panose="010A0502050306030303" pitchFamily="18" charset="0"/>
              </a:rPr>
              <a:t>году стали 7</a:t>
            </a:r>
            <a:r>
              <a:rPr lang="ru-RU" sz="20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</a:t>
            </a:r>
            <a:r>
              <a:rPr lang="ru-RU" sz="2000" i="1" dirty="0">
                <a:solidFill>
                  <a:srgbClr val="002060"/>
                </a:solidFill>
                <a:latin typeface="Sylfaen" panose="010A0502050306030303" pitchFamily="18" charset="0"/>
              </a:rPr>
              <a:t>городских и 1</a:t>
            </a:r>
            <a:r>
              <a:rPr lang="ru-RU" sz="20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сельский детский сад. </a:t>
            </a:r>
          </a:p>
          <a:p>
            <a:pPr marL="0" indent="0" algn="just">
              <a:buNone/>
              <a:defRPr/>
            </a:pPr>
            <a:endParaRPr lang="ru-RU" sz="2400" b="1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  <a:defRPr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</a:t>
            </a: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4"/>
          <a:stretch/>
        </p:blipFill>
        <p:spPr>
          <a:xfrm>
            <a:off x="251520" y="2124480"/>
            <a:ext cx="3504801" cy="2246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0"/>
          <a:stretch/>
        </p:blipFill>
        <p:spPr>
          <a:xfrm>
            <a:off x="1403648" y="4459562"/>
            <a:ext cx="3672168" cy="2290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744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00472"/>
            <a:ext cx="8496944" cy="539981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 rtlCol="0">
            <a:normAutofit fontScale="85000" lnSpcReduction="10000"/>
          </a:bodyPr>
          <a:lstStyle/>
          <a:p>
            <a:pPr marL="514350" indent="-514350" eaLnBrk="1" hangingPunct="1">
              <a:buClr>
                <a:srgbClr val="003366"/>
              </a:buClr>
              <a:buSzPct val="75000"/>
              <a:buFont typeface="+mj-lt"/>
              <a:buAutoNum type="arabicParenR"/>
              <a:defRPr/>
            </a:pPr>
            <a:r>
              <a:rPr lang="ru-RU" sz="3500" i="1" kern="0" dirty="0" smtClean="0">
                <a:solidFill>
                  <a:srgbClr val="003366"/>
                </a:solidFill>
                <a:latin typeface="Sylfaen" panose="010A0502050306030303" pitchFamily="18" charset="0"/>
              </a:rPr>
              <a:t>Обеспечить доступность дошкольного образования, в том числе для детей до 3-х лет;</a:t>
            </a:r>
            <a:endParaRPr lang="ru-RU" sz="3500" i="1" kern="0" dirty="0">
              <a:solidFill>
                <a:srgbClr val="003366"/>
              </a:solidFill>
              <a:latin typeface="Sylfaen" panose="010A0502050306030303" pitchFamily="18" charset="0"/>
            </a:endParaRPr>
          </a:p>
          <a:p>
            <a:pPr marL="514350" indent="-514350" eaLnBrk="1" hangingPunct="1">
              <a:buClr>
                <a:srgbClr val="003366"/>
              </a:buClr>
              <a:buSzPct val="75000"/>
              <a:buFont typeface="+mj-lt"/>
              <a:buAutoNum type="arabicParenR"/>
              <a:defRPr/>
            </a:pPr>
            <a:r>
              <a:rPr lang="ru-RU" sz="3500" i="1" kern="0" dirty="0" smtClean="0">
                <a:solidFill>
                  <a:srgbClr val="003366"/>
                </a:solidFill>
                <a:latin typeface="Sylfaen" panose="010A0502050306030303" pitchFamily="18" charset="0"/>
              </a:rPr>
              <a:t>Обеспечить реализацию ФГОС ДО;  </a:t>
            </a:r>
            <a:endParaRPr lang="ru-RU" sz="3500" i="1" kern="0" dirty="0">
              <a:solidFill>
                <a:srgbClr val="003366"/>
              </a:solidFill>
              <a:latin typeface="Sylfaen" panose="010A0502050306030303" pitchFamily="18" charset="0"/>
            </a:endParaRPr>
          </a:p>
          <a:p>
            <a:pPr marL="514350" indent="-514350" eaLnBrk="1" hangingPunct="1">
              <a:buClr>
                <a:srgbClr val="003366"/>
              </a:buClr>
              <a:buSzPct val="75000"/>
              <a:buFont typeface="+mj-lt"/>
              <a:buAutoNum type="arabicParenR"/>
              <a:defRPr/>
            </a:pPr>
            <a:r>
              <a:rPr lang="ru-RU" sz="3500" i="1" kern="0" dirty="0" smtClean="0">
                <a:solidFill>
                  <a:srgbClr val="003366"/>
                </a:solidFill>
                <a:latin typeface="Sylfaen" panose="010A0502050306030303" pitchFamily="18" charset="0"/>
              </a:rPr>
              <a:t>Развивать действующие меры поддержки и дальнейшего сопровождения одарённых и талантливых детей;</a:t>
            </a:r>
            <a:endParaRPr lang="ru-RU" sz="3500" i="1" kern="0" dirty="0">
              <a:solidFill>
                <a:srgbClr val="003366"/>
              </a:solidFill>
              <a:latin typeface="Sylfaen" panose="010A0502050306030303" pitchFamily="18" charset="0"/>
            </a:endParaRPr>
          </a:p>
          <a:p>
            <a:pPr marL="514350" indent="-514350" eaLnBrk="1" hangingPunct="1">
              <a:buClr>
                <a:srgbClr val="003366"/>
              </a:buClr>
              <a:buSzPct val="75000"/>
              <a:buFont typeface="+mj-lt"/>
              <a:buAutoNum type="arabicParenR"/>
              <a:defRPr/>
            </a:pPr>
            <a:r>
              <a:rPr lang="ru-RU" sz="3500" i="1" kern="0" dirty="0" smtClean="0">
                <a:solidFill>
                  <a:srgbClr val="003366"/>
                </a:solidFill>
                <a:latin typeface="Sylfaen" panose="010A0502050306030303" pitchFamily="18" charset="0"/>
              </a:rPr>
              <a:t>Обеспечить доступность получения дошкольного образования детьми с ограниченными возможностями здоровья.</a:t>
            </a:r>
            <a:endParaRPr lang="ru-RU" sz="3500" i="1" kern="0" dirty="0">
              <a:solidFill>
                <a:srgbClr val="003366"/>
              </a:solidFill>
              <a:latin typeface="Sylfaen" panose="010A0502050306030303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23528" y="33505"/>
            <a:ext cx="8192399" cy="11255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Приоритетные задачи работы системы дошкольного образования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35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24744"/>
            <a:ext cx="4392488" cy="561662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В районе действуют 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8 районных методических объединений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для педагогов и руководителей ДОО:</a:t>
            </a:r>
          </a:p>
          <a:p>
            <a:pPr marL="0" indent="0">
              <a:buNone/>
            </a:pP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-для руководителей  ДОУ (</a:t>
            </a:r>
            <a:r>
              <a:rPr lang="ru-RU" sz="2400" i="1" dirty="0" err="1">
                <a:solidFill>
                  <a:srgbClr val="002060"/>
                </a:solidFill>
                <a:latin typeface="Sylfaen" panose="010A0502050306030303" pitchFamily="18" charset="0"/>
              </a:rPr>
              <a:t>О.В.Лакеева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).</a:t>
            </a:r>
          </a:p>
          <a:p>
            <a:pPr marL="0" indent="0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-по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социально-коммуникативному развитию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в ДОУ (</a:t>
            </a:r>
            <a:r>
              <a:rPr lang="ru-RU" sz="2400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Ю.М.Сенина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);</a:t>
            </a: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-по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познавательному развитию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в ДОУ (</a:t>
            </a:r>
            <a:r>
              <a:rPr lang="ru-RU" sz="2400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С.А.Юрлова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);</a:t>
            </a: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-по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речевому развитию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в ДОУ (</a:t>
            </a:r>
            <a:r>
              <a:rPr lang="ru-RU" sz="2400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М.А.Волкова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);</a:t>
            </a: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-по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художественно-эстетическому развитию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в ДОУ (</a:t>
            </a:r>
            <a:r>
              <a:rPr lang="ru-RU" sz="2400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С.И.Сигунькова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);</a:t>
            </a: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-по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физическому развитию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в ДОУ (</a:t>
            </a:r>
            <a:r>
              <a:rPr lang="ru-RU" sz="2400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В.Е.Батялова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);</a:t>
            </a:r>
          </a:p>
          <a:p>
            <a:pPr marL="0" indent="0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-по </a:t>
            </a:r>
            <a:r>
              <a:rPr lang="ru-RU" sz="2400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истоковедению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в ДОУ (</a:t>
            </a:r>
            <a:r>
              <a:rPr lang="ru-RU" sz="2400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А.Н.Лунёва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);</a:t>
            </a:r>
          </a:p>
          <a:p>
            <a:pPr marL="0" indent="0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-для воспитателей разновозрастных групп (</a:t>
            </a:r>
            <a:r>
              <a:rPr lang="ru-RU" sz="2400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Н.В.Чумарина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).</a:t>
            </a:r>
          </a:p>
          <a:p>
            <a:pPr marL="0" indent="0">
              <a:buNone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95536" y="0"/>
            <a:ext cx="8164651" cy="11247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Ф</a:t>
            </a: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ункционирование районных методических объединений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pic>
        <p:nvPicPr>
          <p:cNvPr id="5" name="Picture 4" descr="C:\Users\User\Desktop\2 РМО\РМО 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123" y="1052736"/>
            <a:ext cx="4104455" cy="2744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8" t="7877"/>
          <a:stretch/>
        </p:blipFill>
        <p:spPr>
          <a:xfrm>
            <a:off x="4775123" y="3933056"/>
            <a:ext cx="4104455" cy="2748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7597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-108520" y="44624"/>
            <a:ext cx="8812723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Рейтинг по количеству РМО, </a:t>
            </a:r>
          </a:p>
          <a:p>
            <a:pPr>
              <a:spcBef>
                <a:spcPts val="1"/>
              </a:spcBef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организованных на базе ДОУ 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610329566"/>
              </p:ext>
            </p:extLst>
          </p:nvPr>
        </p:nvGraphicFramePr>
        <p:xfrm>
          <a:off x="467543" y="1844824"/>
          <a:ext cx="8064897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одзаголовок 2"/>
          <p:cNvSpPr txBox="1">
            <a:spLocks/>
          </p:cNvSpPr>
          <p:nvPr/>
        </p:nvSpPr>
        <p:spPr>
          <a:xfrm>
            <a:off x="467544" y="1196752"/>
            <a:ext cx="5760640" cy="53609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i="1" dirty="0" smtClean="0">
                <a:solidFill>
                  <a:srgbClr val="002060"/>
                </a:solidFill>
                <a:latin typeface="Sylfaen" panose="010A0502050306030303" pitchFamily="18" charset="0"/>
                <a:cs typeface="Times New Roman" pitchFamily="18" charset="0"/>
              </a:rPr>
              <a:t>Всего организовано РМО – 25 заседаний</a:t>
            </a: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  <a:cs typeface="Times New Roman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395536" y="5733256"/>
            <a:ext cx="8424936" cy="93610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b="1" i="1" dirty="0" smtClean="0">
                <a:solidFill>
                  <a:srgbClr val="002060"/>
                </a:solidFill>
                <a:latin typeface="Sylfaen" panose="010A0502050306030303" pitchFamily="18" charset="0"/>
                <a:cs typeface="Times New Roman" pitchFamily="18" charset="0"/>
              </a:rPr>
              <a:t>Базовые площадки </a:t>
            </a:r>
            <a:r>
              <a:rPr lang="ru-RU" sz="2800" i="1" dirty="0" smtClean="0">
                <a:solidFill>
                  <a:srgbClr val="002060"/>
                </a:solidFill>
                <a:latin typeface="Sylfaen" panose="010A0502050306030303" pitchFamily="18" charset="0"/>
                <a:cs typeface="Times New Roman" pitchFamily="18" charset="0"/>
              </a:rPr>
              <a:t>для организации районных и плановых мероприятий: МБДОУ детские сады №9 «Рябинка», №5 «Берёзка», №12 «Солнышко», №15 «Ручеёк»</a:t>
            </a: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263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222578"/>
            <a:ext cx="8280919" cy="544678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>
            <a:normAutofit fontScale="92500" lnSpcReduction="20000"/>
          </a:bodyPr>
          <a:lstStyle/>
          <a:p>
            <a:pPr marL="457200" indent="-457200" algn="just">
              <a:buFont typeface="+mj-lt"/>
              <a:buAutoNum type="arabicParenR"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Районные спортивные соревнования </a:t>
            </a: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«Папа, мама, я – спортивная семья»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среди семей воспитанников ДОУ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;</a:t>
            </a: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457200" indent="-457200" algn="just">
              <a:buFont typeface="+mj-lt"/>
              <a:buAutoNum type="arabicParenR"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Муниципальный конкурс для педагогов </a:t>
            </a: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«Фестиваль педагогических идей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;</a:t>
            </a:r>
          </a:p>
          <a:p>
            <a:pPr marL="457200" indent="-457200" algn="just">
              <a:buFont typeface="+mj-lt"/>
              <a:buAutoNum type="arabicParenR"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Муниципальный конкурс профессионального мастерства 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«Воспитатель </a:t>
            </a: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года – 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2017»;</a:t>
            </a:r>
          </a:p>
          <a:p>
            <a:pPr marL="457200" indent="-457200" algn="just">
              <a:buFont typeface="+mj-lt"/>
              <a:buAutoNum type="arabicParenR"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XI</a:t>
            </a:r>
            <a:r>
              <a:rPr lang="en-US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I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районный спортивный Фестиваль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детских садов </a:t>
            </a: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«</a:t>
            </a:r>
            <a:r>
              <a:rPr lang="ru-RU" sz="2400" b="1" i="1" dirty="0" err="1">
                <a:solidFill>
                  <a:srgbClr val="002060"/>
                </a:solidFill>
                <a:latin typeface="Sylfaen" panose="010A0502050306030303" pitchFamily="18" charset="0"/>
              </a:rPr>
              <a:t>Малышиада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»;</a:t>
            </a:r>
          </a:p>
          <a:p>
            <a:pPr marL="457200" indent="-457200" algn="just">
              <a:buFont typeface="+mj-lt"/>
              <a:buAutoNum type="arabicParenR"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Районный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конкурс познавательно-исследовательских проектов среди детей старшего дошкольного возраста </a:t>
            </a: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«Мир открытий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»;</a:t>
            </a:r>
          </a:p>
          <a:p>
            <a:pPr marL="457200" indent="-457200" algn="just">
              <a:buFont typeface="+mj-lt"/>
              <a:buAutoNum type="arabicParenR"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Районная ярмарка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«Наши истоки»</a:t>
            </a: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по теме: </a:t>
            </a: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«Добро твори не ради славы, а по велению души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»;</a:t>
            </a:r>
          </a:p>
          <a:p>
            <a:pPr marL="457200" indent="-457200" algn="just">
              <a:buFont typeface="+mj-lt"/>
              <a:buAutoNum type="arabicParenR"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Муниципальный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смотр-конкурс познавательно-исследовательских центров ДОУ </a:t>
            </a: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«Лаборатория Почемучек» 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.</a:t>
            </a:r>
          </a:p>
          <a:p>
            <a:pPr marL="457200" indent="-457200" algn="just">
              <a:buFont typeface="+mj-lt"/>
              <a:buAutoNum type="arabicParenR"/>
            </a:pPr>
            <a:endParaRPr lang="ru-RU" sz="2400" b="1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03068" y="97047"/>
            <a:ext cx="8192399" cy="11255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Муниципальный уровень мероприятий и конкурсов для детей и педагогов 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67944" y="1700808"/>
            <a:ext cx="4680520" cy="482453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Всего участников – </a:t>
            </a:r>
            <a:r>
              <a:rPr lang="ru-RU" sz="2400" b="1" i="1" dirty="0" smtClean="0">
                <a:solidFill>
                  <a:srgbClr val="C00000"/>
                </a:solidFill>
                <a:latin typeface="Sylfaen" panose="010A0502050306030303" pitchFamily="18" charset="0"/>
              </a:rPr>
              <a:t>11 </a:t>
            </a:r>
            <a:r>
              <a:rPr lang="ru-RU" sz="2400" b="1" i="1" dirty="0">
                <a:solidFill>
                  <a:srgbClr val="C00000"/>
                </a:solidFill>
                <a:latin typeface="Sylfaen" panose="010A0502050306030303" pitchFamily="18" charset="0"/>
              </a:rPr>
              <a:t>семей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 из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7 детских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садов города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(№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5, №8, №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9, №11(3),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№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12,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№15, №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16(3).</a:t>
            </a: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1 </a:t>
            </a: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место 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семья </a:t>
            </a:r>
            <a:r>
              <a:rPr lang="ru-RU" sz="2400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Офериных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</a:t>
            </a:r>
          </a:p>
          <a:p>
            <a:pPr marL="0" indent="0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(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МБДОУ детский сад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№12 «Солнышко»);</a:t>
            </a:r>
          </a:p>
          <a:p>
            <a:pPr marL="0" indent="0"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2 </a:t>
            </a: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место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– семья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Беляевых </a:t>
            </a:r>
          </a:p>
          <a:p>
            <a:pPr marL="0" indent="0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(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МБДОУ детский сад №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11 «Светлячок»);</a:t>
            </a:r>
          </a:p>
          <a:p>
            <a:pPr marL="0" indent="0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</a:t>
            </a: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3 место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– семья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Субботиных </a:t>
            </a:r>
          </a:p>
          <a:p>
            <a:pPr marL="0" indent="0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(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МБДОУ детский сад № 16 «Жемчужинка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»).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03068" y="97047"/>
            <a:ext cx="8192399" cy="1387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Районные </a:t>
            </a: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спортивные соревнования </a:t>
            </a:r>
            <a:endParaRPr lang="ru-RU" sz="32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  <a:p>
            <a:pPr>
              <a:spcBef>
                <a:spcPts val="1"/>
              </a:spcBef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«</a:t>
            </a: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Папа, мама, я – спортивная семья» среди семей воспитанников ДОУ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3408379" cy="511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47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4008" y="1017790"/>
            <a:ext cx="4248472" cy="572357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2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Участники: </a:t>
            </a:r>
            <a:r>
              <a:rPr lang="ru-RU" sz="2600" b="1" i="1" dirty="0" smtClean="0">
                <a:solidFill>
                  <a:srgbClr val="C00000"/>
                </a:solidFill>
                <a:latin typeface="Sylfaen" panose="010A0502050306030303" pitchFamily="18" charset="0"/>
              </a:rPr>
              <a:t>29</a:t>
            </a:r>
            <a:r>
              <a:rPr lang="ru-RU" sz="2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заявок </a:t>
            </a:r>
            <a:r>
              <a:rPr lang="ru-RU" sz="2600" i="1" dirty="0">
                <a:solidFill>
                  <a:srgbClr val="002060"/>
                </a:solidFill>
                <a:latin typeface="Sylfaen" panose="010A0502050306030303" pitchFamily="18" charset="0"/>
              </a:rPr>
              <a:t>из  </a:t>
            </a:r>
            <a:r>
              <a:rPr lang="ru-RU" sz="2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12 </a:t>
            </a:r>
            <a:r>
              <a:rPr lang="ru-RU" sz="2600" i="1" dirty="0">
                <a:solidFill>
                  <a:srgbClr val="002060"/>
                </a:solidFill>
                <a:latin typeface="Sylfaen" panose="010A0502050306030303" pitchFamily="18" charset="0"/>
              </a:rPr>
              <a:t>детских садов города и </a:t>
            </a:r>
            <a:r>
              <a:rPr lang="ru-RU" sz="2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района (№1(1), №3(1), №5(7), №8(3), №9(3), №11(3), №12(5), №15(1), №16(1), </a:t>
            </a:r>
            <a:r>
              <a:rPr lang="ru-RU" sz="2600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Кочко</a:t>
            </a:r>
            <a:r>
              <a:rPr lang="ru-RU" sz="2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-Пожарский детский сад (2), Пожарский детский сад (1), Яновский детский сад (1). </a:t>
            </a:r>
          </a:p>
          <a:p>
            <a:pPr marL="0" indent="0" algn="just">
              <a:buNone/>
            </a:pPr>
            <a:r>
              <a:rPr lang="ru-RU" sz="21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Номинация </a:t>
            </a:r>
            <a:r>
              <a:rPr lang="ru-RU" sz="2100" b="1" i="1" dirty="0">
                <a:solidFill>
                  <a:srgbClr val="C00000"/>
                </a:solidFill>
                <a:latin typeface="Sylfaen" panose="010A0502050306030303" pitchFamily="18" charset="0"/>
              </a:rPr>
              <a:t>«Педагогическая мастерская</a:t>
            </a:r>
            <a:r>
              <a:rPr lang="ru-RU" sz="2100" b="1" i="1" dirty="0" smtClean="0">
                <a:solidFill>
                  <a:srgbClr val="C00000"/>
                </a:solidFill>
                <a:latin typeface="Sylfaen" panose="010A0502050306030303" pitchFamily="18" charset="0"/>
              </a:rPr>
              <a:t>»:</a:t>
            </a:r>
            <a:endParaRPr lang="ru-RU" sz="21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r>
              <a:rPr lang="ru-RU" sz="21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1 место </a:t>
            </a:r>
            <a:r>
              <a:rPr lang="ru-RU" sz="21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– М.А. Волкова - учитель-логопед    </a:t>
            </a:r>
            <a:r>
              <a:rPr lang="ru-RU" sz="2100" i="1" dirty="0">
                <a:solidFill>
                  <a:srgbClr val="002060"/>
                </a:solidFill>
                <a:latin typeface="Sylfaen" panose="010A0502050306030303" pitchFamily="18" charset="0"/>
              </a:rPr>
              <a:t>МБДОУ детского сада № </a:t>
            </a:r>
            <a:r>
              <a:rPr lang="ru-RU" sz="21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5 «Берёзка»; Л.В. </a:t>
            </a:r>
            <a:r>
              <a:rPr lang="ru-RU" sz="2100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Зюляева</a:t>
            </a:r>
            <a:r>
              <a:rPr lang="ru-RU" sz="2100" i="1" dirty="0">
                <a:solidFill>
                  <a:srgbClr val="002060"/>
                </a:solidFill>
                <a:latin typeface="Sylfaen" panose="010A0502050306030303" pitchFamily="18" charset="0"/>
              </a:rPr>
              <a:t> </a:t>
            </a:r>
            <a:r>
              <a:rPr lang="ru-RU" sz="21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 старший воспитатель, С.А. </a:t>
            </a:r>
            <a:r>
              <a:rPr lang="ru-RU" sz="2100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Самкина</a:t>
            </a:r>
            <a:r>
              <a:rPr lang="ru-RU" sz="21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- воспитатель МБДОУ детского сада №12 «Солнышко»;</a:t>
            </a:r>
          </a:p>
          <a:p>
            <a:pPr marL="0" indent="0" algn="just">
              <a:buNone/>
            </a:pPr>
            <a:r>
              <a:rPr lang="ru-RU" sz="21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</a:t>
            </a:r>
            <a:r>
              <a:rPr lang="ru-RU" sz="2100" b="1" i="1" dirty="0">
                <a:solidFill>
                  <a:srgbClr val="002060"/>
                </a:solidFill>
                <a:latin typeface="Sylfaen" panose="010A0502050306030303" pitchFamily="18" charset="0"/>
              </a:rPr>
              <a:t>2 место </a:t>
            </a:r>
            <a:r>
              <a:rPr lang="ru-RU" sz="2100" i="1" dirty="0">
                <a:solidFill>
                  <a:srgbClr val="002060"/>
                </a:solidFill>
                <a:latin typeface="Sylfaen" panose="010A0502050306030303" pitchFamily="18" charset="0"/>
              </a:rPr>
              <a:t>– </a:t>
            </a:r>
            <a:r>
              <a:rPr lang="ru-RU" sz="21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Л.К. </a:t>
            </a:r>
            <a:r>
              <a:rPr lang="ru-RU" sz="2100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Кокина</a:t>
            </a:r>
            <a:r>
              <a:rPr lang="ru-RU" sz="21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– музыкальный руководитель МБДОУ </a:t>
            </a:r>
            <a:r>
              <a:rPr lang="ru-RU" sz="2100" i="1" dirty="0">
                <a:solidFill>
                  <a:srgbClr val="002060"/>
                </a:solidFill>
                <a:latin typeface="Sylfaen" panose="010A0502050306030303" pitchFamily="18" charset="0"/>
              </a:rPr>
              <a:t>детского сада № </a:t>
            </a:r>
            <a:r>
              <a:rPr lang="ru-RU" sz="21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15 «Ручеёк»; </a:t>
            </a:r>
          </a:p>
          <a:p>
            <a:pPr marL="0" indent="0" algn="just">
              <a:buNone/>
            </a:pPr>
            <a:r>
              <a:rPr lang="ru-RU" sz="21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3 </a:t>
            </a:r>
            <a:r>
              <a:rPr lang="ru-RU" sz="2100" b="1" i="1" dirty="0">
                <a:solidFill>
                  <a:srgbClr val="002060"/>
                </a:solidFill>
                <a:latin typeface="Sylfaen" panose="010A0502050306030303" pitchFamily="18" charset="0"/>
              </a:rPr>
              <a:t>место </a:t>
            </a:r>
            <a:r>
              <a:rPr lang="ru-RU" sz="2100" i="1" dirty="0">
                <a:solidFill>
                  <a:srgbClr val="002060"/>
                </a:solidFill>
                <a:latin typeface="Sylfaen" panose="010A0502050306030303" pitchFamily="18" charset="0"/>
              </a:rPr>
              <a:t>– </a:t>
            </a:r>
            <a:r>
              <a:rPr lang="ru-RU" sz="21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А.А. </a:t>
            </a:r>
            <a:r>
              <a:rPr lang="ru-RU" sz="2100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Ахметбаева</a:t>
            </a:r>
            <a:r>
              <a:rPr lang="ru-RU" sz="21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– заведующий, В.Х. </a:t>
            </a:r>
            <a:r>
              <a:rPr lang="ru-RU" sz="2100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Фехретдинова</a:t>
            </a:r>
            <a:r>
              <a:rPr lang="ru-RU" sz="21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– воспитатель  структурного подразделения МБОУ «Пожарская СОШ» </a:t>
            </a:r>
            <a:r>
              <a:rPr lang="ru-RU" sz="2100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Кочко</a:t>
            </a:r>
            <a:r>
              <a:rPr lang="ru-RU" sz="21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-Пожарского детского сада;</a:t>
            </a:r>
          </a:p>
          <a:p>
            <a:pPr marL="0" indent="0" algn="just">
              <a:buNone/>
            </a:pPr>
            <a:r>
              <a:rPr lang="ru-RU" sz="21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Лауреаты в номинации </a:t>
            </a:r>
            <a:r>
              <a:rPr lang="ru-RU" sz="21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– Е.В. Егоршина, Л.Ю. Соколова – воспитатели МБДОУ детского сада №9 «Рябинка»;</a:t>
            </a:r>
            <a:endParaRPr lang="ru-RU" sz="21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r>
              <a:rPr lang="ru-RU" sz="21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Номинация </a:t>
            </a:r>
            <a:r>
              <a:rPr lang="ru-RU" sz="2100" b="1" i="1" dirty="0">
                <a:solidFill>
                  <a:srgbClr val="C00000"/>
                </a:solidFill>
                <a:latin typeface="Sylfaen" panose="010A0502050306030303" pitchFamily="18" charset="0"/>
              </a:rPr>
              <a:t>«Современный детский сад</a:t>
            </a:r>
            <a:r>
              <a:rPr lang="ru-RU" sz="2100" b="1" i="1" dirty="0" smtClean="0">
                <a:solidFill>
                  <a:srgbClr val="C00000"/>
                </a:solidFill>
                <a:latin typeface="Sylfaen" panose="010A0502050306030303" pitchFamily="18" charset="0"/>
              </a:rPr>
              <a:t>»:</a:t>
            </a:r>
          </a:p>
          <a:p>
            <a:pPr marL="0" indent="0" algn="just">
              <a:buNone/>
            </a:pPr>
            <a:r>
              <a:rPr lang="ru-RU" sz="21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1 </a:t>
            </a:r>
            <a:r>
              <a:rPr lang="ru-RU" sz="2100" b="1" i="1" dirty="0">
                <a:solidFill>
                  <a:srgbClr val="002060"/>
                </a:solidFill>
                <a:latin typeface="Sylfaen" panose="010A0502050306030303" pitchFamily="18" charset="0"/>
              </a:rPr>
              <a:t>место </a:t>
            </a:r>
            <a:r>
              <a:rPr lang="ru-RU" sz="21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– И.В. </a:t>
            </a:r>
            <a:r>
              <a:rPr lang="ru-RU" sz="2100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Базулина</a:t>
            </a:r>
            <a:r>
              <a:rPr lang="ru-RU" sz="21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– педагог-психолог МБДОУ детского сада </a:t>
            </a:r>
            <a:r>
              <a:rPr lang="ru-RU" sz="2100" i="1" dirty="0">
                <a:solidFill>
                  <a:srgbClr val="002060"/>
                </a:solidFill>
                <a:latin typeface="Sylfaen" panose="010A0502050306030303" pitchFamily="18" charset="0"/>
              </a:rPr>
              <a:t>№ 12 «Солнышко»; </a:t>
            </a:r>
            <a:endParaRPr lang="ru-RU" sz="21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r>
              <a:rPr lang="ru-RU" sz="21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3 </a:t>
            </a:r>
            <a:r>
              <a:rPr lang="ru-RU" sz="2100" b="1" i="1" dirty="0">
                <a:solidFill>
                  <a:srgbClr val="002060"/>
                </a:solidFill>
                <a:latin typeface="Sylfaen" panose="010A0502050306030303" pitchFamily="18" charset="0"/>
              </a:rPr>
              <a:t>место </a:t>
            </a:r>
            <a:r>
              <a:rPr lang="ru-RU" sz="21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– Т.П. Калинина - воспитатель МБДОУ </a:t>
            </a:r>
            <a:r>
              <a:rPr lang="ru-RU" sz="2100" i="1" dirty="0">
                <a:solidFill>
                  <a:srgbClr val="002060"/>
                </a:solidFill>
                <a:latin typeface="Sylfaen" panose="010A0502050306030303" pitchFamily="18" charset="0"/>
              </a:rPr>
              <a:t>детского сада </a:t>
            </a:r>
            <a:r>
              <a:rPr lang="ru-RU" sz="21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 8 «Сказка»;</a:t>
            </a:r>
            <a:endParaRPr lang="ru-RU" sz="21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r>
              <a:rPr lang="ru-RU" sz="21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Номинация </a:t>
            </a:r>
            <a:r>
              <a:rPr lang="ru-RU" sz="2100" b="1" i="1" dirty="0">
                <a:solidFill>
                  <a:srgbClr val="C00000"/>
                </a:solidFill>
                <a:latin typeface="Sylfaen" panose="010A0502050306030303" pitchFamily="18" charset="0"/>
              </a:rPr>
              <a:t>«Одарённый ребёнок</a:t>
            </a:r>
            <a:r>
              <a:rPr lang="ru-RU" sz="2100" b="1" i="1" dirty="0" smtClean="0">
                <a:solidFill>
                  <a:srgbClr val="C00000"/>
                </a:solidFill>
                <a:latin typeface="Sylfaen" panose="010A0502050306030303" pitchFamily="18" charset="0"/>
              </a:rPr>
              <a:t>»:</a:t>
            </a:r>
          </a:p>
          <a:p>
            <a:pPr marL="0" indent="0" algn="just">
              <a:buNone/>
            </a:pPr>
            <a:r>
              <a:rPr lang="ru-RU" sz="21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1 место </a:t>
            </a:r>
            <a:r>
              <a:rPr lang="ru-RU" sz="21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– Регина Соколова – воспитанница, М.А. Солдатова - воспитатель </a:t>
            </a:r>
            <a:r>
              <a:rPr lang="ru-RU" sz="2100" i="1" dirty="0">
                <a:solidFill>
                  <a:srgbClr val="002060"/>
                </a:solidFill>
                <a:latin typeface="Sylfaen" panose="010A0502050306030303" pitchFamily="18" charset="0"/>
              </a:rPr>
              <a:t>МБДОУ детского сада №5 «Берёзка</a:t>
            </a:r>
            <a:r>
              <a:rPr lang="ru-RU" sz="21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». </a:t>
            </a:r>
          </a:p>
          <a:p>
            <a:pPr marL="0" indent="0" algn="just">
              <a:buNone/>
            </a:pPr>
            <a:r>
              <a:rPr lang="ru-RU" sz="2100" b="1" i="1" dirty="0">
                <a:solidFill>
                  <a:srgbClr val="002060"/>
                </a:solidFill>
                <a:latin typeface="Sylfaen" panose="010A0502050306030303" pitchFamily="18" charset="0"/>
              </a:rPr>
              <a:t>Лауреаты в номинации </a:t>
            </a:r>
            <a:r>
              <a:rPr lang="ru-RU" sz="2100" i="1" dirty="0">
                <a:solidFill>
                  <a:srgbClr val="002060"/>
                </a:solidFill>
                <a:latin typeface="Sylfaen" panose="010A0502050306030303" pitchFamily="18" charset="0"/>
              </a:rPr>
              <a:t>– </a:t>
            </a:r>
            <a:r>
              <a:rPr lang="ru-RU" sz="21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Алина </a:t>
            </a:r>
            <a:r>
              <a:rPr lang="ru-RU" sz="2100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Дёгтева</a:t>
            </a:r>
            <a:r>
              <a:rPr lang="ru-RU" sz="21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</a:t>
            </a:r>
            <a:r>
              <a:rPr lang="ru-RU" sz="2100" i="1" dirty="0">
                <a:solidFill>
                  <a:srgbClr val="002060"/>
                </a:solidFill>
                <a:latin typeface="Sylfaen" panose="010A0502050306030303" pitchFamily="18" charset="0"/>
              </a:rPr>
              <a:t>– воспитанница</a:t>
            </a:r>
            <a:r>
              <a:rPr lang="ru-RU" sz="21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, В.И. Субботина – инструктор по физической культуре </a:t>
            </a:r>
            <a:r>
              <a:rPr lang="ru-RU" sz="2100" i="1" dirty="0">
                <a:solidFill>
                  <a:srgbClr val="002060"/>
                </a:solidFill>
                <a:latin typeface="Sylfaen" panose="010A0502050306030303" pitchFamily="18" charset="0"/>
              </a:rPr>
              <a:t>МБДОУ детского сада №9 «Рябинка</a:t>
            </a:r>
            <a:r>
              <a:rPr lang="ru-RU" sz="21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».</a:t>
            </a:r>
            <a:endParaRPr lang="ru-RU" sz="21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endParaRPr lang="ru-RU" sz="21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ru-RU" sz="16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23528" y="103523"/>
            <a:ext cx="8276965" cy="7364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endParaRPr lang="ru-RU" sz="32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  <a:p>
            <a:pPr>
              <a:spcBef>
                <a:spcPts val="1"/>
              </a:spcBef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Муниципальный </a:t>
            </a: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конкурс для педагогов «Фестиваль педагогических идей</a:t>
            </a: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»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  <a:p>
            <a:pPr>
              <a:spcBef>
                <a:spcPts val="1"/>
              </a:spcBef>
            </a:pPr>
            <a:endParaRPr lang="ru-RU" sz="32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0"/>
          <a:stretch/>
        </p:blipFill>
        <p:spPr>
          <a:xfrm>
            <a:off x="179512" y="3957824"/>
            <a:ext cx="4320480" cy="2696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6"/>
          <a:stretch/>
        </p:blipFill>
        <p:spPr>
          <a:xfrm>
            <a:off x="179512" y="1017790"/>
            <a:ext cx="4104456" cy="2790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2188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23528" y="-1"/>
            <a:ext cx="8192399" cy="980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Система дошкольного образования Сергачского муниципального района 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214282" y="928671"/>
            <a:ext cx="8715436" cy="194923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i="1" dirty="0" smtClean="0">
                <a:solidFill>
                  <a:srgbClr val="C00000"/>
                </a:solidFill>
                <a:latin typeface="Sylfaen" panose="010A0502050306030303" pitchFamily="18" charset="0"/>
                <a:cs typeface="Times New Roman" pitchFamily="18" charset="0"/>
              </a:rPr>
              <a:t>13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  <a:cs typeface="Times New Roman" pitchFamily="18" charset="0"/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  <a:cs typeface="Times New Roman" pitchFamily="18" charset="0"/>
              </a:rPr>
              <a:t>образовательных организаций,</a:t>
            </a:r>
          </a:p>
          <a:p>
            <a:pPr marL="0" indent="0" algn="ctr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  <a:cs typeface="Times New Roman" pitchFamily="18" charset="0"/>
              </a:rPr>
              <a:t> реализующих  программы дошкольного образования:</a:t>
            </a:r>
          </a:p>
          <a:p>
            <a:pPr marL="0" indent="0">
              <a:buNone/>
            </a:pPr>
            <a:r>
              <a:rPr lang="ru-RU" sz="2400" b="1" i="1" dirty="0" smtClean="0">
                <a:solidFill>
                  <a:srgbClr val="C00000"/>
                </a:solidFill>
                <a:latin typeface="Sylfaen" panose="010A0502050306030303" pitchFamily="18" charset="0"/>
                <a:cs typeface="Times New Roman" pitchFamily="18" charset="0"/>
              </a:rPr>
              <a:t>11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  <a:cs typeface="Times New Roman" pitchFamily="18" charset="0"/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  <a:cs typeface="Times New Roman" pitchFamily="18" charset="0"/>
              </a:rPr>
              <a:t>– МБДОУ детских садов: МБДОУ детские сады №5 «Берёзка» и №9 «Рябинка» имеют структурные подразделения; МБДОУ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  <a:cs typeface="Times New Roman" pitchFamily="18" charset="0"/>
              </a:rPr>
              <a:t>Яновский детский сад №31 имеет </a:t>
            </a:r>
            <a:r>
              <a:rPr lang="ru-RU" sz="2400" b="1" i="1" dirty="0">
                <a:solidFill>
                  <a:srgbClr val="C00000"/>
                </a:solidFill>
                <a:latin typeface="Sylfaen" panose="010A0502050306030303" pitchFamily="18" charset="0"/>
                <a:cs typeface="Times New Roman" pitchFamily="18" charset="0"/>
              </a:rPr>
              <a:t>3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  <a:cs typeface="Times New Roman" pitchFamily="18" charset="0"/>
              </a:rPr>
              <a:t> филиала; </a:t>
            </a: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b="1" i="1" dirty="0" smtClean="0">
                <a:solidFill>
                  <a:srgbClr val="C00000"/>
                </a:solidFill>
                <a:latin typeface="Sylfaen" panose="010A0502050306030303" pitchFamily="18" charset="0"/>
                <a:cs typeface="Times New Roman" pitchFamily="18" charset="0"/>
              </a:rPr>
              <a:t>2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  <a:cs typeface="Times New Roman" pitchFamily="18" charset="0"/>
              </a:rPr>
              <a:t>– МБОУ СОШ: «Богородская СОШ» (3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  <a:cs typeface="Times New Roman" pitchFamily="18" charset="0"/>
              </a:rPr>
              <a:t>структурных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  <a:cs typeface="Times New Roman" pitchFamily="18" charset="0"/>
              </a:rPr>
              <a:t>подразделения), «Пожарская СОШ» (3 структурных подразделения).</a:t>
            </a:r>
          </a:p>
          <a:p>
            <a:pPr marL="0" indent="0">
              <a:buNone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  <a:cs typeface="Times New Roman" pitchFamily="18" charset="0"/>
            </a:endParaRPr>
          </a:p>
        </p:txBody>
      </p:sp>
      <p:pic>
        <p:nvPicPr>
          <p:cNvPr id="14" name="Picture 4" descr="F:\SDC191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2710" y="2915078"/>
            <a:ext cx="2637594" cy="1891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 descr="G:\Ручеёк (фото)\P10008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306" y="2915078"/>
            <a:ext cx="2697378" cy="1891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4" descr="F:\К августовскому семинару НИРО\DSCN01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441" y="4900959"/>
            <a:ext cx="2697378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" descr="F:\К августовскому семинару НИРО\P1010659[1]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81497" y="2907794"/>
            <a:ext cx="2613328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710" y="4900958"/>
            <a:ext cx="2729450" cy="1937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188" y="4851188"/>
            <a:ext cx="2628999" cy="1971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386" y="3789040"/>
            <a:ext cx="8761675" cy="295232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Участники: </a:t>
            </a:r>
            <a:r>
              <a:rPr lang="ru-RU" sz="1800" b="1" i="1" dirty="0">
                <a:solidFill>
                  <a:srgbClr val="C00000"/>
                </a:solidFill>
                <a:latin typeface="Sylfaen" panose="010A0502050306030303" pitchFamily="18" charset="0"/>
              </a:rPr>
              <a:t>9</a:t>
            </a:r>
            <a:r>
              <a:rPr lang="ru-RU" sz="1800" b="1" i="1" dirty="0" smtClean="0">
                <a:solidFill>
                  <a:srgbClr val="C00000"/>
                </a:solidFill>
                <a:latin typeface="Sylfaen" panose="010A0502050306030303" pitchFamily="18" charset="0"/>
              </a:rPr>
              <a:t> </a:t>
            </a:r>
            <a:r>
              <a:rPr lang="ru-RU" sz="1800" i="1" dirty="0">
                <a:solidFill>
                  <a:srgbClr val="002060"/>
                </a:solidFill>
                <a:latin typeface="Sylfaen" panose="010A0502050306030303" pitchFamily="18" charset="0"/>
              </a:rPr>
              <a:t>педагогов из  7</a:t>
            </a:r>
            <a:r>
              <a:rPr lang="ru-RU" sz="18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детских </a:t>
            </a:r>
            <a:r>
              <a:rPr lang="ru-RU" sz="1800" i="1" dirty="0">
                <a:solidFill>
                  <a:srgbClr val="002060"/>
                </a:solidFill>
                <a:latin typeface="Sylfaen" panose="010A0502050306030303" pitchFamily="18" charset="0"/>
              </a:rPr>
              <a:t>садов </a:t>
            </a:r>
            <a:r>
              <a:rPr lang="ru-RU" sz="18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города (№1 (1), №5(1), №8(1), №9(1), №11(2), №12(2), №16(1).</a:t>
            </a:r>
          </a:p>
          <a:p>
            <a:pPr marL="0" indent="0">
              <a:buNone/>
            </a:pPr>
            <a:r>
              <a:rPr lang="ru-RU" sz="16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1 место </a:t>
            </a:r>
            <a:r>
              <a:rPr lang="ru-RU" sz="1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– Волкова Мария Александровна, учитель-логопед </a:t>
            </a:r>
            <a:r>
              <a:rPr lang="ru-RU" sz="1600" i="1" dirty="0">
                <a:solidFill>
                  <a:srgbClr val="002060"/>
                </a:solidFill>
                <a:latin typeface="Sylfaen" panose="010A0502050306030303" pitchFamily="18" charset="0"/>
              </a:rPr>
              <a:t>МБДОУ детского сада </a:t>
            </a:r>
            <a:r>
              <a:rPr lang="ru-RU" sz="1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№5 «Берёзка»; </a:t>
            </a:r>
            <a:endParaRPr lang="ru-RU" sz="16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r>
              <a:rPr lang="ru-RU" sz="16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2 место </a:t>
            </a:r>
            <a:r>
              <a:rPr lang="ru-RU" sz="1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– Сухова Анна Владимировна, воспитатель </a:t>
            </a:r>
            <a:r>
              <a:rPr lang="ru-RU" sz="1600" i="1" dirty="0">
                <a:solidFill>
                  <a:srgbClr val="002060"/>
                </a:solidFill>
                <a:latin typeface="Sylfaen" panose="010A0502050306030303" pitchFamily="18" charset="0"/>
              </a:rPr>
              <a:t>МБДОУ детского сада №</a:t>
            </a:r>
            <a:r>
              <a:rPr lang="ru-RU" sz="1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1 «Улыбка»;</a:t>
            </a:r>
          </a:p>
          <a:p>
            <a:pPr marL="0" indent="0">
              <a:buNone/>
            </a:pPr>
            <a:r>
              <a:rPr lang="ru-RU" sz="16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3 место </a:t>
            </a:r>
            <a:r>
              <a:rPr lang="ru-RU" sz="1600" i="1" dirty="0">
                <a:solidFill>
                  <a:srgbClr val="002060"/>
                </a:solidFill>
                <a:latin typeface="Sylfaen" panose="010A0502050306030303" pitchFamily="18" charset="0"/>
              </a:rPr>
              <a:t>– </a:t>
            </a:r>
            <a:r>
              <a:rPr lang="ru-RU" sz="1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Соколова Лариса Юрьевна, воспитатель </a:t>
            </a:r>
            <a:r>
              <a:rPr lang="ru-RU" sz="1600" i="1" dirty="0">
                <a:solidFill>
                  <a:srgbClr val="002060"/>
                </a:solidFill>
                <a:latin typeface="Sylfaen" panose="010A0502050306030303" pitchFamily="18" charset="0"/>
              </a:rPr>
              <a:t>МБДОУ детского сада № 9 «Рябинка</a:t>
            </a:r>
            <a:r>
              <a:rPr lang="ru-RU" sz="1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»;</a:t>
            </a:r>
            <a:endParaRPr lang="ru-RU" sz="16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r>
              <a:rPr lang="ru-RU" sz="16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Лауреаты конкурса: </a:t>
            </a:r>
            <a:r>
              <a:rPr lang="ru-RU" sz="1600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Базулина</a:t>
            </a:r>
            <a:r>
              <a:rPr lang="ru-RU" sz="1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Ирина Владимировна, педагог-психолог </a:t>
            </a:r>
            <a:r>
              <a:rPr lang="ru-RU" sz="1600" i="1" dirty="0">
                <a:solidFill>
                  <a:srgbClr val="002060"/>
                </a:solidFill>
                <a:latin typeface="Sylfaen" panose="010A0502050306030303" pitchFamily="18" charset="0"/>
              </a:rPr>
              <a:t>МБДОУ детского сада № </a:t>
            </a:r>
            <a:r>
              <a:rPr lang="ru-RU" sz="1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12 «Солнышко»; </a:t>
            </a:r>
            <a:r>
              <a:rPr lang="ru-RU" sz="1600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Самкина</a:t>
            </a:r>
            <a:r>
              <a:rPr lang="ru-RU" sz="1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Светлана Александровна, воспитатель </a:t>
            </a:r>
            <a:r>
              <a:rPr lang="ru-RU" sz="1600" i="1" dirty="0">
                <a:solidFill>
                  <a:srgbClr val="002060"/>
                </a:solidFill>
                <a:latin typeface="Sylfaen" panose="010A0502050306030303" pitchFamily="18" charset="0"/>
              </a:rPr>
              <a:t>МБДОУ детского сада № </a:t>
            </a:r>
            <a:r>
              <a:rPr lang="ru-RU" sz="1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12 «Солнышко». </a:t>
            </a: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51520" y="103523"/>
            <a:ext cx="8712968" cy="9492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Муниципальный </a:t>
            </a: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конкурс профессионального мастерства «Воспитатель года – </a:t>
            </a: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2017»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634" r="1708" b="2084"/>
          <a:stretch/>
        </p:blipFill>
        <p:spPr>
          <a:xfrm>
            <a:off x="152387" y="1193629"/>
            <a:ext cx="1671012" cy="2319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0121" y="1176013"/>
            <a:ext cx="1581942" cy="2344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8317" y="1176013"/>
            <a:ext cx="1745578" cy="233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0149" y="1185532"/>
            <a:ext cx="1693913" cy="2318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2459" y="1196085"/>
            <a:ext cx="1601237" cy="2316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5186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51520" y="103523"/>
            <a:ext cx="8712968" cy="9492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Муниципальный </a:t>
            </a: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конкурс профессионального мастерства «Воспитатель года – </a:t>
            </a: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2018»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2" t="13185" r="2876"/>
          <a:stretch/>
        </p:blipFill>
        <p:spPr>
          <a:xfrm>
            <a:off x="4741751" y="3999345"/>
            <a:ext cx="4212075" cy="2738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454" y="1064886"/>
            <a:ext cx="4197034" cy="27983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" t="6820" r="2631" b="11898"/>
          <a:stretch/>
        </p:blipFill>
        <p:spPr>
          <a:xfrm>
            <a:off x="251520" y="1052735"/>
            <a:ext cx="4333930" cy="2810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t="9694" b="-1"/>
          <a:stretch/>
        </p:blipFill>
        <p:spPr>
          <a:xfrm>
            <a:off x="251520" y="4005064"/>
            <a:ext cx="4333930" cy="2762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58223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6016" y="1124744"/>
            <a:ext cx="4104456" cy="561662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2900" i="1" dirty="0">
                <a:solidFill>
                  <a:srgbClr val="002060"/>
                </a:solidFill>
                <a:latin typeface="Sylfaen" panose="010A0502050306030303" pitchFamily="18" charset="0"/>
              </a:rPr>
              <a:t>Участники</a:t>
            </a:r>
            <a:r>
              <a:rPr lang="ru-RU" sz="29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: </a:t>
            </a:r>
            <a:r>
              <a:rPr lang="ru-RU" sz="2900" b="1" i="1" dirty="0" smtClean="0">
                <a:solidFill>
                  <a:srgbClr val="C00000"/>
                </a:solidFill>
                <a:latin typeface="Sylfaen" panose="010A0502050306030303" pitchFamily="18" charset="0"/>
              </a:rPr>
              <a:t>28 </a:t>
            </a:r>
            <a:r>
              <a:rPr lang="ru-RU" sz="29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заявок </a:t>
            </a:r>
            <a:r>
              <a:rPr lang="ru-RU" sz="2900" i="1" dirty="0">
                <a:solidFill>
                  <a:srgbClr val="002060"/>
                </a:solidFill>
                <a:latin typeface="Sylfaen" panose="010A0502050306030303" pitchFamily="18" charset="0"/>
              </a:rPr>
              <a:t>из </a:t>
            </a:r>
            <a:r>
              <a:rPr lang="ru-RU" sz="29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12 детских садов города </a:t>
            </a:r>
            <a:r>
              <a:rPr lang="ru-RU" sz="2900" i="1" dirty="0">
                <a:solidFill>
                  <a:srgbClr val="002060"/>
                </a:solidFill>
                <a:latin typeface="Sylfaen" panose="010A0502050306030303" pitchFamily="18" charset="0"/>
              </a:rPr>
              <a:t>и </a:t>
            </a:r>
            <a:r>
              <a:rPr lang="ru-RU" sz="29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района</a:t>
            </a:r>
            <a:r>
              <a:rPr lang="ru-RU" sz="2900" i="1" dirty="0">
                <a:solidFill>
                  <a:srgbClr val="002060"/>
                </a:solidFill>
                <a:latin typeface="Sylfaen" panose="010A0502050306030303" pitchFamily="18" charset="0"/>
              </a:rPr>
              <a:t> </a:t>
            </a:r>
            <a:r>
              <a:rPr lang="ru-RU" sz="29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(№1(1), №3 (1), №5(3), №8(2),№9(5), №11(3), №12(2), №15(1), №16 (6), </a:t>
            </a:r>
            <a:r>
              <a:rPr lang="ru-RU" sz="2900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Кочко</a:t>
            </a:r>
            <a:r>
              <a:rPr lang="ru-RU" sz="29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-Пожарский, Пожарский, Яновский (2).</a:t>
            </a:r>
          </a:p>
          <a:p>
            <a:pPr marL="0" indent="0"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«</a:t>
            </a: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Лучший социально-ориентированный проект» - </a:t>
            </a:r>
            <a:r>
              <a:rPr lang="ru-RU" sz="2400" i="1" dirty="0" err="1">
                <a:solidFill>
                  <a:srgbClr val="002060"/>
                </a:solidFill>
                <a:latin typeface="Sylfaen" panose="010A0502050306030303" pitchFamily="18" charset="0"/>
              </a:rPr>
              <a:t>Польянова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 Полина, Шакирова </a:t>
            </a:r>
            <a:r>
              <a:rPr lang="ru-RU" sz="2400" i="1" dirty="0" err="1">
                <a:solidFill>
                  <a:srgbClr val="002060"/>
                </a:solidFill>
                <a:latin typeface="Sylfaen" panose="010A0502050306030303" pitchFamily="18" charset="0"/>
              </a:rPr>
              <a:t>Айсылу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, Пряхин Даниил - Структурное подразделение МБОУ «Пожарская СОШ» </a:t>
            </a:r>
            <a:r>
              <a:rPr lang="ru-RU" sz="2400" i="1" dirty="0" err="1">
                <a:solidFill>
                  <a:srgbClr val="002060"/>
                </a:solidFill>
                <a:latin typeface="Sylfaen" panose="010A0502050306030303" pitchFamily="18" charset="0"/>
              </a:rPr>
              <a:t>Кочко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-Пожарский детский сад, проект «Как хлеб приходит к нам на стол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»;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«Лучший нравственно-патриотический проект»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- Мамонов Артём, Романов Михаил - МБДОУ детский сад №15 «Ручеёк», проект «Наш дед в рядах Бессмертного полка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»;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«Лучшее исследование»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-  </a:t>
            </a:r>
            <a:r>
              <a:rPr lang="ru-RU" sz="2400" i="1" dirty="0" err="1">
                <a:solidFill>
                  <a:srgbClr val="002060"/>
                </a:solidFill>
                <a:latin typeface="Sylfaen" panose="010A0502050306030303" pitchFamily="18" charset="0"/>
              </a:rPr>
              <a:t>Кизлова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 Варвара – МБДОУ Яновский детский сад № 31, проект «Волшебные лоскутки»; </a:t>
            </a:r>
            <a:r>
              <a:rPr lang="ru-RU" sz="2400" i="1" dirty="0" err="1">
                <a:solidFill>
                  <a:srgbClr val="002060"/>
                </a:solidFill>
                <a:latin typeface="Sylfaen" panose="010A0502050306030303" pitchFamily="18" charset="0"/>
              </a:rPr>
              <a:t>Ерамасова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 София, </a:t>
            </a:r>
            <a:r>
              <a:rPr lang="ru-RU" sz="2400" i="1" dirty="0" err="1">
                <a:solidFill>
                  <a:srgbClr val="002060"/>
                </a:solidFill>
                <a:latin typeface="Sylfaen" panose="010A0502050306030303" pitchFamily="18" charset="0"/>
              </a:rPr>
              <a:t>Ерамасов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 Сергей - МБДОУ детский сад №1 «Улыбка», проект «Тайны Зазеркалья»; Лютов Артём, </a:t>
            </a:r>
            <a:r>
              <a:rPr lang="ru-RU" sz="2400" i="1" dirty="0" err="1">
                <a:solidFill>
                  <a:srgbClr val="002060"/>
                </a:solidFill>
                <a:latin typeface="Sylfaen" panose="010A0502050306030303" pitchFamily="18" charset="0"/>
              </a:rPr>
              <a:t>Жегалов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 Даниил - МБДОУ детский сад №8 «Сказка», проект «Внутри меня всегда тик-так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»;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«Лучший творческий проект»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 - </a:t>
            </a:r>
            <a:r>
              <a:rPr lang="ru-RU" sz="2400" i="1" dirty="0" err="1">
                <a:solidFill>
                  <a:srgbClr val="002060"/>
                </a:solidFill>
                <a:latin typeface="Sylfaen" panose="010A0502050306030303" pitchFamily="18" charset="0"/>
              </a:rPr>
              <a:t>Польянов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 Артём - МБДОУ детский сад №9 «Рябинка», проект «Удивительные превращения глины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»;</a:t>
            </a:r>
          </a:p>
          <a:p>
            <a:pPr marL="0" indent="0">
              <a:buNone/>
            </a:pP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«Лучший эксперимент»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- Любимова Василиса – МБДОУ детский сад №16 «Жемчужинка», проект «Удивительный мир кристаллов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»;</a:t>
            </a:r>
          </a:p>
          <a:p>
            <a:pPr marL="0" indent="0">
              <a:buNone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504" y="103523"/>
            <a:ext cx="8856984" cy="9492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endParaRPr lang="ru-RU" sz="32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  <a:p>
            <a:pPr>
              <a:spcBef>
                <a:spcPts val="1"/>
              </a:spcBef>
            </a:pPr>
            <a:endParaRPr lang="ru-RU" sz="32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  <a:p>
            <a:pPr>
              <a:spcBef>
                <a:spcPts val="1"/>
              </a:spcBef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Районный </a:t>
            </a: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конкурс познавательно-исследовательских проектов </a:t>
            </a: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«Мир </a:t>
            </a: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открытий» </a:t>
            </a:r>
          </a:p>
          <a:p>
            <a:pPr>
              <a:spcBef>
                <a:spcPts val="1"/>
              </a:spcBef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 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  <a:p>
            <a:pPr>
              <a:spcBef>
                <a:spcPts val="1"/>
              </a:spcBef>
            </a:pPr>
            <a:endParaRPr lang="ru-RU" sz="32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5" b="6616"/>
          <a:stretch/>
        </p:blipFill>
        <p:spPr>
          <a:xfrm>
            <a:off x="181146" y="4077072"/>
            <a:ext cx="4410065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30" y="1202591"/>
            <a:ext cx="1998221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262921"/>
            <a:ext cx="1982639" cy="2644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64313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72066" y="1196752"/>
            <a:ext cx="3748406" cy="547260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Участники: </a:t>
            </a:r>
            <a:r>
              <a:rPr lang="ru-RU" sz="2600" b="1" i="1" dirty="0" smtClean="0">
                <a:solidFill>
                  <a:srgbClr val="C00000"/>
                </a:solidFill>
                <a:latin typeface="Sylfaen" panose="010A0502050306030303" pitchFamily="18" charset="0"/>
              </a:rPr>
              <a:t>7 </a:t>
            </a:r>
            <a:r>
              <a:rPr lang="ru-RU" sz="2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команд </a:t>
            </a:r>
            <a:r>
              <a:rPr lang="ru-RU" sz="2600" i="1" dirty="0">
                <a:solidFill>
                  <a:srgbClr val="002060"/>
                </a:solidFill>
                <a:latin typeface="Sylfaen" panose="010A0502050306030303" pitchFamily="18" charset="0"/>
              </a:rPr>
              <a:t>из  </a:t>
            </a:r>
            <a:r>
              <a:rPr lang="ru-RU" sz="2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детских </a:t>
            </a:r>
            <a:r>
              <a:rPr lang="ru-RU" sz="2600" i="1" dirty="0">
                <a:solidFill>
                  <a:srgbClr val="002060"/>
                </a:solidFill>
                <a:latin typeface="Sylfaen" panose="010A0502050306030303" pitchFamily="18" charset="0"/>
              </a:rPr>
              <a:t>садов </a:t>
            </a:r>
            <a:r>
              <a:rPr lang="ru-RU" sz="2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города: №1 «Улыбка», №5 «Берёзка», №8 «Сказка», №9 «Рябинка», №11 «Светлячок», №12 «Солнышко», №16 «Жемчужинка». </a:t>
            </a:r>
          </a:p>
          <a:p>
            <a:pPr marL="0" indent="0">
              <a:buNone/>
            </a:pPr>
            <a:r>
              <a:rPr lang="ru-RU" sz="2600" b="1" i="1" dirty="0">
                <a:solidFill>
                  <a:srgbClr val="002060"/>
                </a:solidFill>
                <a:latin typeface="Sylfaen" panose="010A0502050306030303" pitchFamily="18" charset="0"/>
              </a:rPr>
              <a:t>1 место </a:t>
            </a:r>
            <a:r>
              <a:rPr lang="ru-RU" sz="2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 команда МБДОУ детского </a:t>
            </a:r>
            <a:r>
              <a:rPr lang="ru-RU" sz="2600" i="1" dirty="0">
                <a:solidFill>
                  <a:srgbClr val="002060"/>
                </a:solidFill>
                <a:latin typeface="Sylfaen" panose="010A0502050306030303" pitchFamily="18" charset="0"/>
              </a:rPr>
              <a:t>сада № </a:t>
            </a:r>
            <a:r>
              <a:rPr lang="ru-RU" sz="2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16 «Жемчужинка», </a:t>
            </a:r>
          </a:p>
          <a:p>
            <a:pPr marL="0" indent="0">
              <a:buNone/>
            </a:pPr>
            <a:r>
              <a:rPr lang="ru-RU" sz="26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2 </a:t>
            </a:r>
            <a:r>
              <a:rPr lang="ru-RU" sz="2600" b="1" i="1" dirty="0">
                <a:solidFill>
                  <a:srgbClr val="002060"/>
                </a:solidFill>
                <a:latin typeface="Sylfaen" panose="010A0502050306030303" pitchFamily="18" charset="0"/>
              </a:rPr>
              <a:t>место </a:t>
            </a:r>
            <a:r>
              <a:rPr lang="ru-RU" sz="2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– команда МБДОУ </a:t>
            </a:r>
            <a:r>
              <a:rPr lang="ru-RU" sz="2600" i="1" dirty="0">
                <a:solidFill>
                  <a:srgbClr val="002060"/>
                </a:solidFill>
                <a:latin typeface="Sylfaen" panose="010A0502050306030303" pitchFamily="18" charset="0"/>
              </a:rPr>
              <a:t>детского сада №</a:t>
            </a:r>
            <a:r>
              <a:rPr lang="ru-RU" sz="2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12 «Солнышко» ;</a:t>
            </a:r>
          </a:p>
          <a:p>
            <a:pPr marL="0" indent="0">
              <a:buNone/>
            </a:pPr>
            <a:r>
              <a:rPr lang="ru-RU" sz="2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</a:t>
            </a:r>
            <a:r>
              <a:rPr lang="ru-RU" sz="26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3 место </a:t>
            </a:r>
            <a:r>
              <a:rPr lang="ru-RU" sz="2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– команда МБДОУ детского </a:t>
            </a:r>
            <a:r>
              <a:rPr lang="ru-RU" sz="2600" i="1" dirty="0">
                <a:solidFill>
                  <a:srgbClr val="002060"/>
                </a:solidFill>
                <a:latin typeface="Sylfaen" panose="010A0502050306030303" pitchFamily="18" charset="0"/>
              </a:rPr>
              <a:t>сада </a:t>
            </a:r>
            <a:r>
              <a:rPr lang="ru-RU" sz="2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№9 «Рябинка».</a:t>
            </a:r>
          </a:p>
          <a:p>
            <a:pPr marL="0" indent="0">
              <a:buNone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23528" y="103523"/>
            <a:ext cx="8276965" cy="9492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endParaRPr lang="ru-RU" sz="32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  <a:p>
            <a:pPr>
              <a:spcBef>
                <a:spcPts val="1"/>
              </a:spcBef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XI</a:t>
            </a:r>
            <a:r>
              <a:rPr lang="en-US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I</a:t>
            </a: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 районный </a:t>
            </a: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Фестиваль детских садов «</a:t>
            </a:r>
            <a:r>
              <a:rPr lang="ru-RU" sz="32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Малышиада</a:t>
            </a: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»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  <a:p>
            <a:pPr>
              <a:spcBef>
                <a:spcPts val="1"/>
              </a:spcBef>
            </a:pPr>
            <a:endParaRPr lang="ru-RU" sz="32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2084"/>
          <a:stretch/>
        </p:blipFill>
        <p:spPr>
          <a:xfrm>
            <a:off x="265086" y="1058989"/>
            <a:ext cx="4486349" cy="2874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4" t="535" r="3700" b="27126"/>
          <a:stretch/>
        </p:blipFill>
        <p:spPr>
          <a:xfrm>
            <a:off x="265086" y="4024013"/>
            <a:ext cx="4486349" cy="2678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4310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1608" y="980727"/>
            <a:ext cx="4508403" cy="576063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21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Участники: </a:t>
            </a:r>
            <a:r>
              <a:rPr lang="ru-RU" sz="2100" b="1" i="1" dirty="0" smtClean="0">
                <a:solidFill>
                  <a:srgbClr val="C00000"/>
                </a:solidFill>
                <a:latin typeface="Sylfaen" panose="010A0502050306030303" pitchFamily="18" charset="0"/>
              </a:rPr>
              <a:t>14 </a:t>
            </a:r>
            <a:r>
              <a:rPr lang="ru-RU" sz="21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детских </a:t>
            </a:r>
            <a:r>
              <a:rPr lang="ru-RU" sz="2100" i="1" dirty="0">
                <a:solidFill>
                  <a:srgbClr val="002060"/>
                </a:solidFill>
                <a:latin typeface="Sylfaen" panose="010A0502050306030303" pitchFamily="18" charset="0"/>
              </a:rPr>
              <a:t>садов </a:t>
            </a:r>
            <a:r>
              <a:rPr lang="ru-RU" sz="21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города и района.</a:t>
            </a:r>
          </a:p>
          <a:p>
            <a:pPr marL="0" indent="0">
              <a:buNone/>
            </a:pPr>
            <a:r>
              <a:rPr lang="ru-RU" sz="1800" i="1" dirty="0">
                <a:solidFill>
                  <a:srgbClr val="002060"/>
                </a:solidFill>
                <a:latin typeface="Sylfaen" panose="010A0502050306030303" pitchFamily="18" charset="0"/>
              </a:rPr>
              <a:t> </a:t>
            </a:r>
            <a:r>
              <a:rPr lang="ru-RU" sz="1800" b="1" i="1" dirty="0">
                <a:solidFill>
                  <a:srgbClr val="002060"/>
                </a:solidFill>
                <a:latin typeface="Sylfaen" panose="010A0502050306030303" pitchFamily="18" charset="0"/>
              </a:rPr>
              <a:t>«Школа родительской любви»: </a:t>
            </a:r>
            <a:r>
              <a:rPr lang="ru-RU" sz="1800" i="1" dirty="0" err="1">
                <a:solidFill>
                  <a:srgbClr val="002060"/>
                </a:solidFill>
                <a:latin typeface="Sylfaen" panose="010A0502050306030303" pitchFamily="18" charset="0"/>
              </a:rPr>
              <a:t>Фехретдинова</a:t>
            </a:r>
            <a:r>
              <a:rPr lang="ru-RU" sz="1800" i="1" dirty="0">
                <a:solidFill>
                  <a:srgbClr val="002060"/>
                </a:solidFill>
                <a:latin typeface="Sylfaen" panose="010A0502050306030303" pitchFamily="18" charset="0"/>
              </a:rPr>
              <a:t> В.Х</a:t>
            </a:r>
            <a:r>
              <a:rPr lang="ru-RU" sz="18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., воспитатель структурного подразделения </a:t>
            </a:r>
            <a:r>
              <a:rPr lang="ru-RU" sz="1800" i="1" dirty="0">
                <a:solidFill>
                  <a:srgbClr val="002060"/>
                </a:solidFill>
                <a:latin typeface="Sylfaen" panose="010A0502050306030303" pitchFamily="18" charset="0"/>
              </a:rPr>
              <a:t>МБОУ «Пожарская СОШ» </a:t>
            </a:r>
            <a:r>
              <a:rPr lang="ru-RU" sz="1800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Кочко</a:t>
            </a:r>
            <a:r>
              <a:rPr lang="ru-RU" sz="18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-Пожарского детского сада;</a:t>
            </a:r>
            <a:endParaRPr lang="ru-RU" sz="18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r>
              <a:rPr lang="ru-RU" sz="1800" b="1" i="1" dirty="0">
                <a:solidFill>
                  <a:srgbClr val="002060"/>
                </a:solidFill>
                <a:latin typeface="Sylfaen" panose="010A0502050306030303" pitchFamily="18" charset="0"/>
              </a:rPr>
              <a:t>«Спешите делать добро!»: </a:t>
            </a:r>
            <a:r>
              <a:rPr lang="ru-RU" sz="1800" i="1" dirty="0">
                <a:solidFill>
                  <a:srgbClr val="002060"/>
                </a:solidFill>
                <a:latin typeface="Sylfaen" panose="010A0502050306030303" pitchFamily="18" charset="0"/>
              </a:rPr>
              <a:t>Семья </a:t>
            </a:r>
            <a:r>
              <a:rPr lang="ru-RU" sz="1800" i="1" dirty="0" err="1">
                <a:solidFill>
                  <a:srgbClr val="002060"/>
                </a:solidFill>
                <a:latin typeface="Sylfaen" panose="010A0502050306030303" pitchFamily="18" charset="0"/>
              </a:rPr>
              <a:t>Буцициных</a:t>
            </a:r>
            <a:r>
              <a:rPr lang="ru-RU" sz="1800" i="1" dirty="0">
                <a:solidFill>
                  <a:srgbClr val="002060"/>
                </a:solidFill>
                <a:latin typeface="Sylfaen" panose="010A0502050306030303" pitchFamily="18" charset="0"/>
              </a:rPr>
              <a:t> </a:t>
            </a:r>
            <a:r>
              <a:rPr lang="ru-RU" sz="18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- МБДОУ детский сад </a:t>
            </a:r>
            <a:r>
              <a:rPr lang="ru-RU" sz="1800" i="1" dirty="0">
                <a:solidFill>
                  <a:srgbClr val="002060"/>
                </a:solidFill>
                <a:latin typeface="Sylfaen" panose="010A0502050306030303" pitchFamily="18" charset="0"/>
              </a:rPr>
              <a:t>№11 «Светлячок</a:t>
            </a:r>
            <a:r>
              <a:rPr lang="ru-RU" sz="18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»;</a:t>
            </a:r>
            <a:endParaRPr lang="ru-RU" sz="18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r>
              <a:rPr lang="ru-RU" sz="18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«</a:t>
            </a:r>
            <a:r>
              <a:rPr lang="ru-RU" sz="1800" b="1" i="1" dirty="0">
                <a:solidFill>
                  <a:srgbClr val="002060"/>
                </a:solidFill>
                <a:latin typeface="Sylfaen" panose="010A0502050306030303" pitchFamily="18" charset="0"/>
              </a:rPr>
              <a:t>Живое слово»: </a:t>
            </a:r>
            <a:r>
              <a:rPr lang="ru-RU" sz="1800" i="1" dirty="0">
                <a:solidFill>
                  <a:srgbClr val="002060"/>
                </a:solidFill>
                <a:latin typeface="Sylfaen" panose="010A0502050306030303" pitchFamily="18" charset="0"/>
              </a:rPr>
              <a:t>Соколова </a:t>
            </a:r>
            <a:r>
              <a:rPr lang="ru-RU" sz="18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Регина - МБДОУ детский сад №</a:t>
            </a:r>
            <a:r>
              <a:rPr lang="ru-RU" sz="1800" i="1" dirty="0">
                <a:solidFill>
                  <a:srgbClr val="002060"/>
                </a:solidFill>
                <a:latin typeface="Sylfaen" panose="010A0502050306030303" pitchFamily="18" charset="0"/>
              </a:rPr>
              <a:t>5 «Березка</a:t>
            </a:r>
            <a:r>
              <a:rPr lang="ru-RU" sz="18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»;</a:t>
            </a:r>
            <a:endParaRPr lang="ru-RU" sz="18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r>
              <a:rPr lang="ru-RU" sz="1800" b="1" i="1" dirty="0">
                <a:solidFill>
                  <a:srgbClr val="002060"/>
                </a:solidFill>
                <a:latin typeface="Sylfaen" panose="010A0502050306030303" pitchFamily="18" charset="0"/>
              </a:rPr>
              <a:t>Подвиг Добровольчества: </a:t>
            </a:r>
            <a:r>
              <a:rPr lang="ru-RU" sz="1800" i="1" dirty="0">
                <a:solidFill>
                  <a:srgbClr val="002060"/>
                </a:solidFill>
                <a:latin typeface="Sylfaen" panose="010A0502050306030303" pitchFamily="18" charset="0"/>
              </a:rPr>
              <a:t>Воронова </a:t>
            </a:r>
            <a:r>
              <a:rPr lang="ru-RU" sz="18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Алина - МБДОУ </a:t>
            </a:r>
            <a:r>
              <a:rPr lang="ru-RU" sz="1800" i="1" dirty="0">
                <a:solidFill>
                  <a:srgbClr val="002060"/>
                </a:solidFill>
                <a:latin typeface="Sylfaen" panose="010A0502050306030303" pitchFamily="18" charset="0"/>
              </a:rPr>
              <a:t>детский сад №5 «</a:t>
            </a:r>
            <a:r>
              <a:rPr lang="ru-RU" sz="18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Березка;</a:t>
            </a:r>
          </a:p>
          <a:p>
            <a:pPr marL="0" indent="0">
              <a:buNone/>
            </a:pPr>
            <a:r>
              <a:rPr lang="ru-RU" sz="18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«</a:t>
            </a:r>
            <a:r>
              <a:rPr lang="ru-RU" sz="1800" b="1" i="1" dirty="0">
                <a:solidFill>
                  <a:srgbClr val="002060"/>
                </a:solidFill>
                <a:latin typeface="Sylfaen" panose="010A0502050306030303" pitchFamily="18" charset="0"/>
              </a:rPr>
              <a:t>Юный художник»: </a:t>
            </a:r>
            <a:r>
              <a:rPr lang="ru-RU" sz="1800" i="1" dirty="0">
                <a:solidFill>
                  <a:srgbClr val="002060"/>
                </a:solidFill>
                <a:latin typeface="Sylfaen" panose="010A0502050306030303" pitchFamily="18" charset="0"/>
              </a:rPr>
              <a:t>Сушков Максим </a:t>
            </a:r>
            <a:r>
              <a:rPr lang="ru-RU" sz="18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 МБДОУ  детский сад №</a:t>
            </a:r>
            <a:r>
              <a:rPr lang="ru-RU" sz="1800" i="1" dirty="0">
                <a:solidFill>
                  <a:srgbClr val="002060"/>
                </a:solidFill>
                <a:latin typeface="Sylfaen" panose="010A0502050306030303" pitchFamily="18" charset="0"/>
              </a:rPr>
              <a:t>3 «Аленушка</a:t>
            </a:r>
            <a:r>
              <a:rPr lang="ru-RU" sz="18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»;</a:t>
            </a:r>
            <a:endParaRPr lang="ru-RU" sz="18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r>
              <a:rPr lang="ru-RU" sz="18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Фотоконкурс</a:t>
            </a:r>
            <a:r>
              <a:rPr lang="ru-RU" sz="1800" b="1" i="1" dirty="0">
                <a:solidFill>
                  <a:srgbClr val="002060"/>
                </a:solidFill>
                <a:latin typeface="Sylfaen" panose="010A0502050306030303" pitchFamily="18" charset="0"/>
              </a:rPr>
              <a:t>: </a:t>
            </a:r>
            <a:r>
              <a:rPr lang="ru-RU" sz="1800" i="1" dirty="0">
                <a:solidFill>
                  <a:srgbClr val="002060"/>
                </a:solidFill>
                <a:latin typeface="Sylfaen" panose="010A0502050306030303" pitchFamily="18" charset="0"/>
              </a:rPr>
              <a:t>Красильникова Вика, Красильникова Лера </a:t>
            </a:r>
            <a:r>
              <a:rPr lang="ru-RU" sz="18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 МБДОУ детский сад </a:t>
            </a:r>
            <a:r>
              <a:rPr lang="ru-RU" sz="1800" i="1" dirty="0">
                <a:solidFill>
                  <a:srgbClr val="002060"/>
                </a:solidFill>
                <a:latin typeface="Sylfaen" panose="010A0502050306030303" pitchFamily="18" charset="0"/>
              </a:rPr>
              <a:t>№1 «Улыбка</a:t>
            </a:r>
            <a:r>
              <a:rPr lang="ru-RU" sz="18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»).</a:t>
            </a:r>
            <a:endParaRPr lang="ru-RU" sz="18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ru-RU" sz="18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ru-RU" sz="18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23527" y="-49759"/>
            <a:ext cx="8712968" cy="8051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Районная ярмарка «Наши истоки»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7" y="887620"/>
            <a:ext cx="3788326" cy="2841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6" y="3861047"/>
            <a:ext cx="3788327" cy="2841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68241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129" y="908720"/>
            <a:ext cx="4532879" cy="594928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ru-RU" sz="4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Участники: </a:t>
            </a:r>
            <a:r>
              <a:rPr lang="ru-RU" sz="4400" b="1" i="1" dirty="0" smtClean="0">
                <a:solidFill>
                  <a:srgbClr val="C00000"/>
                </a:solidFill>
                <a:latin typeface="Sylfaen" panose="010A0502050306030303" pitchFamily="18" charset="0"/>
              </a:rPr>
              <a:t>24 </a:t>
            </a:r>
            <a:r>
              <a:rPr lang="ru-RU" sz="4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заявки </a:t>
            </a:r>
            <a:r>
              <a:rPr lang="ru-RU" sz="4400" i="1" dirty="0">
                <a:solidFill>
                  <a:srgbClr val="002060"/>
                </a:solidFill>
                <a:latin typeface="Sylfaen" panose="010A0502050306030303" pitchFamily="18" charset="0"/>
              </a:rPr>
              <a:t>из  </a:t>
            </a:r>
            <a:r>
              <a:rPr lang="ru-RU" sz="4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11 детских </a:t>
            </a:r>
            <a:r>
              <a:rPr lang="ru-RU" sz="4400" i="1" dirty="0">
                <a:solidFill>
                  <a:srgbClr val="002060"/>
                </a:solidFill>
                <a:latin typeface="Sylfaen" panose="010A0502050306030303" pitchFamily="18" charset="0"/>
              </a:rPr>
              <a:t>садов </a:t>
            </a:r>
            <a:r>
              <a:rPr lang="ru-RU" sz="4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города и района: №1(2), №3(2), №5(3), №8(2), №9(3), №11(2), №12(1), №15(3), №16(4), </a:t>
            </a:r>
            <a:r>
              <a:rPr lang="ru-RU" sz="4400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Кочко</a:t>
            </a:r>
            <a:r>
              <a:rPr lang="ru-RU" sz="4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-Пожарский, </a:t>
            </a:r>
            <a:r>
              <a:rPr lang="ru-RU" sz="4400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Толбинский</a:t>
            </a:r>
            <a:endParaRPr lang="ru-RU" sz="4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r>
              <a:rPr lang="ru-RU" sz="4400" i="1" dirty="0">
                <a:solidFill>
                  <a:srgbClr val="002060"/>
                </a:solidFill>
                <a:latin typeface="Sylfaen" panose="010A0502050306030303" pitchFamily="18" charset="0"/>
              </a:rPr>
              <a:t>1. «Лучший познавательно-исследовательский центр для детей младшего дошкольного возраста (групповое помещение)» - Журавлёва </a:t>
            </a:r>
            <a:r>
              <a:rPr lang="ru-RU" sz="4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О.В., </a:t>
            </a:r>
            <a:r>
              <a:rPr lang="ru-RU" sz="4400" i="1" dirty="0">
                <a:solidFill>
                  <a:srgbClr val="002060"/>
                </a:solidFill>
                <a:latin typeface="Sylfaen" panose="010A0502050306030303" pitchFamily="18" charset="0"/>
              </a:rPr>
              <a:t>воспитатель МБДОУ детского сада </a:t>
            </a:r>
            <a:r>
              <a:rPr lang="ru-RU" sz="4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№5 «Берёзка»</a:t>
            </a:r>
            <a:r>
              <a:rPr lang="ru-RU" sz="4400" i="1" dirty="0">
                <a:solidFill>
                  <a:srgbClr val="002060"/>
                </a:solidFill>
                <a:latin typeface="Sylfaen" panose="010A0502050306030303" pitchFamily="18" charset="0"/>
              </a:rPr>
              <a:t>;</a:t>
            </a:r>
          </a:p>
          <a:p>
            <a:pPr marL="0" indent="0" algn="just">
              <a:buNone/>
            </a:pPr>
            <a:r>
              <a:rPr lang="ru-RU" sz="4400" i="1" dirty="0">
                <a:solidFill>
                  <a:srgbClr val="002060"/>
                </a:solidFill>
                <a:latin typeface="Sylfaen" panose="010A0502050306030303" pitchFamily="18" charset="0"/>
              </a:rPr>
              <a:t>2. «Лучший познавательно-исследовательский центр для детей младшего дошкольного возраста (прогулочный участок)» - Соколова </a:t>
            </a:r>
            <a:r>
              <a:rPr lang="ru-RU" sz="4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О.Н., </a:t>
            </a:r>
            <a:r>
              <a:rPr lang="ru-RU" sz="4400" i="1" dirty="0">
                <a:solidFill>
                  <a:srgbClr val="002060"/>
                </a:solidFill>
                <a:latin typeface="Sylfaen" panose="010A0502050306030303" pitchFamily="18" charset="0"/>
              </a:rPr>
              <a:t>Лаптева </a:t>
            </a:r>
            <a:r>
              <a:rPr lang="ru-RU" sz="4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О.Д., </a:t>
            </a:r>
            <a:r>
              <a:rPr lang="ru-RU" sz="4400" i="1" dirty="0">
                <a:solidFill>
                  <a:srgbClr val="002060"/>
                </a:solidFill>
                <a:latin typeface="Sylfaen" panose="010A0502050306030303" pitchFamily="18" charset="0"/>
              </a:rPr>
              <a:t>воспитатели МБДОУ детского сада </a:t>
            </a:r>
            <a:r>
              <a:rPr lang="ru-RU" sz="4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№1 «Улыбка»;</a:t>
            </a:r>
          </a:p>
          <a:p>
            <a:pPr marL="0" indent="0" algn="just">
              <a:buNone/>
            </a:pPr>
            <a:r>
              <a:rPr lang="ru-RU" sz="4400" i="1" dirty="0">
                <a:solidFill>
                  <a:srgbClr val="002060"/>
                </a:solidFill>
                <a:latin typeface="Sylfaen" panose="010A0502050306030303" pitchFamily="18" charset="0"/>
              </a:rPr>
              <a:t>3. «Лучший познавательно-исследовательский центр для детей среднего дошкольного возраста (групповое помещение)» - </a:t>
            </a:r>
            <a:r>
              <a:rPr lang="ru-RU" sz="4400" i="1" dirty="0" err="1">
                <a:solidFill>
                  <a:srgbClr val="002060"/>
                </a:solidFill>
                <a:latin typeface="Sylfaen" panose="010A0502050306030303" pitchFamily="18" charset="0"/>
              </a:rPr>
              <a:t>Цецова</a:t>
            </a:r>
            <a:r>
              <a:rPr lang="ru-RU" sz="4400" i="1" dirty="0">
                <a:solidFill>
                  <a:srgbClr val="002060"/>
                </a:solidFill>
                <a:latin typeface="Sylfaen" panose="010A0502050306030303" pitchFamily="18" charset="0"/>
              </a:rPr>
              <a:t> </a:t>
            </a:r>
            <a:r>
              <a:rPr lang="ru-RU" sz="4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М.Н., </a:t>
            </a:r>
            <a:r>
              <a:rPr lang="ru-RU" sz="4400" i="1" dirty="0" err="1">
                <a:solidFill>
                  <a:srgbClr val="002060"/>
                </a:solidFill>
                <a:latin typeface="Sylfaen" panose="010A0502050306030303" pitchFamily="18" charset="0"/>
              </a:rPr>
              <a:t>Телина</a:t>
            </a:r>
            <a:r>
              <a:rPr lang="ru-RU" sz="4400" i="1" dirty="0">
                <a:solidFill>
                  <a:srgbClr val="002060"/>
                </a:solidFill>
                <a:latin typeface="Sylfaen" panose="010A0502050306030303" pitchFamily="18" charset="0"/>
              </a:rPr>
              <a:t> </a:t>
            </a:r>
            <a:r>
              <a:rPr lang="ru-RU" sz="4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И.В, </a:t>
            </a:r>
            <a:r>
              <a:rPr lang="ru-RU" sz="4400" i="1" dirty="0">
                <a:solidFill>
                  <a:srgbClr val="002060"/>
                </a:solidFill>
                <a:latin typeface="Sylfaen" panose="010A0502050306030303" pitchFamily="18" charset="0"/>
              </a:rPr>
              <a:t>воспитатели МБДОУ детского сада </a:t>
            </a:r>
            <a:r>
              <a:rPr lang="ru-RU" sz="4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№9 «Рябинка»;</a:t>
            </a:r>
          </a:p>
          <a:p>
            <a:pPr marL="0" indent="0" algn="just">
              <a:buNone/>
            </a:pPr>
            <a:r>
              <a:rPr lang="ru-RU" sz="4400" i="1" dirty="0">
                <a:solidFill>
                  <a:srgbClr val="002060"/>
                </a:solidFill>
                <a:latin typeface="Sylfaen" panose="010A0502050306030303" pitchFamily="18" charset="0"/>
              </a:rPr>
              <a:t>4. «Лучший познавательно-исследовательский центр для детей среднего дошкольного возраста (прогулочный участок)» - Лунева </a:t>
            </a:r>
            <a:r>
              <a:rPr lang="ru-RU" sz="4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А.Н., </a:t>
            </a:r>
            <a:r>
              <a:rPr lang="ru-RU" sz="4400" i="1" dirty="0" err="1">
                <a:solidFill>
                  <a:srgbClr val="002060"/>
                </a:solidFill>
                <a:latin typeface="Sylfaen" panose="010A0502050306030303" pitchFamily="18" charset="0"/>
              </a:rPr>
              <a:t>Клещева</a:t>
            </a:r>
            <a:r>
              <a:rPr lang="ru-RU" sz="4400" i="1" dirty="0">
                <a:solidFill>
                  <a:srgbClr val="002060"/>
                </a:solidFill>
                <a:latin typeface="Sylfaen" panose="010A0502050306030303" pitchFamily="18" charset="0"/>
              </a:rPr>
              <a:t> </a:t>
            </a:r>
            <a:r>
              <a:rPr lang="ru-RU" sz="4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С.А., </a:t>
            </a:r>
            <a:r>
              <a:rPr lang="ru-RU" sz="4400" i="1" dirty="0">
                <a:solidFill>
                  <a:srgbClr val="002060"/>
                </a:solidFill>
                <a:latin typeface="Sylfaen" panose="010A0502050306030303" pitchFamily="18" charset="0"/>
              </a:rPr>
              <a:t>воспитатели МБДОУ детского сада </a:t>
            </a:r>
            <a:r>
              <a:rPr lang="ru-RU" sz="4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№12 «Солнышко»</a:t>
            </a:r>
            <a:r>
              <a:rPr lang="ru-RU" sz="4400" i="1" dirty="0">
                <a:solidFill>
                  <a:srgbClr val="002060"/>
                </a:solidFill>
                <a:latin typeface="Sylfaen" panose="010A0502050306030303" pitchFamily="18" charset="0"/>
              </a:rPr>
              <a:t>;</a:t>
            </a:r>
          </a:p>
          <a:p>
            <a:pPr marL="0" indent="0" algn="just">
              <a:buNone/>
            </a:pPr>
            <a:r>
              <a:rPr lang="ru-RU" sz="4400" i="1" dirty="0">
                <a:solidFill>
                  <a:srgbClr val="002060"/>
                </a:solidFill>
                <a:latin typeface="Sylfaen" panose="010A0502050306030303" pitchFamily="18" charset="0"/>
              </a:rPr>
              <a:t>5. «Лучший познавательно-исследовательский центр для детей старшего дошкольного возраста (групповое помещение)» - </a:t>
            </a:r>
            <a:r>
              <a:rPr lang="ru-RU" sz="4400" i="1" dirty="0" err="1">
                <a:solidFill>
                  <a:srgbClr val="002060"/>
                </a:solidFill>
                <a:latin typeface="Sylfaen" panose="010A0502050306030303" pitchFamily="18" charset="0"/>
              </a:rPr>
              <a:t>Алкаева</a:t>
            </a:r>
            <a:r>
              <a:rPr lang="ru-RU" sz="4400" i="1" dirty="0">
                <a:solidFill>
                  <a:srgbClr val="002060"/>
                </a:solidFill>
                <a:latin typeface="Sylfaen" panose="010A0502050306030303" pitchFamily="18" charset="0"/>
              </a:rPr>
              <a:t> </a:t>
            </a:r>
            <a:r>
              <a:rPr lang="ru-RU" sz="4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О.Ю., </a:t>
            </a:r>
            <a:r>
              <a:rPr lang="ru-RU" sz="4400" i="1" dirty="0" err="1">
                <a:solidFill>
                  <a:srgbClr val="002060"/>
                </a:solidFill>
                <a:latin typeface="Sylfaen" panose="010A0502050306030303" pitchFamily="18" charset="0"/>
              </a:rPr>
              <a:t>Сотина</a:t>
            </a:r>
            <a:r>
              <a:rPr lang="ru-RU" sz="4400" i="1" dirty="0">
                <a:solidFill>
                  <a:srgbClr val="002060"/>
                </a:solidFill>
                <a:latin typeface="Sylfaen" panose="010A0502050306030303" pitchFamily="18" charset="0"/>
              </a:rPr>
              <a:t> </a:t>
            </a:r>
            <a:r>
              <a:rPr lang="ru-RU" sz="4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О.Ю., </a:t>
            </a:r>
            <a:r>
              <a:rPr lang="ru-RU" sz="4400" i="1" dirty="0">
                <a:solidFill>
                  <a:srgbClr val="002060"/>
                </a:solidFill>
                <a:latin typeface="Sylfaen" panose="010A0502050306030303" pitchFamily="18" charset="0"/>
              </a:rPr>
              <a:t>Иткина </a:t>
            </a:r>
            <a:r>
              <a:rPr lang="ru-RU" sz="4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И.В., </a:t>
            </a:r>
            <a:r>
              <a:rPr lang="ru-RU" sz="4400" i="1" dirty="0">
                <a:solidFill>
                  <a:srgbClr val="002060"/>
                </a:solidFill>
                <a:latin typeface="Sylfaen" panose="010A0502050306030303" pitchFamily="18" charset="0"/>
              </a:rPr>
              <a:t>педагоги МБДОУ детского сада </a:t>
            </a:r>
            <a:r>
              <a:rPr lang="ru-RU" sz="4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№16 «Жемчужинка»;</a:t>
            </a:r>
          </a:p>
          <a:p>
            <a:pPr marL="0" indent="0" algn="just">
              <a:buNone/>
            </a:pPr>
            <a:r>
              <a:rPr lang="ru-RU" sz="4400" i="1" dirty="0">
                <a:solidFill>
                  <a:srgbClr val="002060"/>
                </a:solidFill>
                <a:latin typeface="Sylfaen" panose="010A0502050306030303" pitchFamily="18" charset="0"/>
              </a:rPr>
              <a:t>6. «Лучший познавательно-исследовательский центр для детей старшего дошкольного возраста (прогулочный участок)» - </a:t>
            </a:r>
            <a:r>
              <a:rPr lang="ru-RU" sz="4400" i="1" dirty="0" err="1">
                <a:solidFill>
                  <a:srgbClr val="002060"/>
                </a:solidFill>
                <a:latin typeface="Sylfaen" panose="010A0502050306030303" pitchFamily="18" charset="0"/>
              </a:rPr>
              <a:t>Польянова</a:t>
            </a:r>
            <a:r>
              <a:rPr lang="ru-RU" sz="4400" i="1" dirty="0">
                <a:solidFill>
                  <a:srgbClr val="002060"/>
                </a:solidFill>
                <a:latin typeface="Sylfaen" panose="010A0502050306030303" pitchFamily="18" charset="0"/>
              </a:rPr>
              <a:t> </a:t>
            </a:r>
            <a:r>
              <a:rPr lang="ru-RU" sz="4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В.П., </a:t>
            </a:r>
            <a:r>
              <a:rPr lang="ru-RU" sz="4400" i="1" dirty="0">
                <a:solidFill>
                  <a:srgbClr val="002060"/>
                </a:solidFill>
                <a:latin typeface="Sylfaen" panose="010A0502050306030303" pitchFamily="18" charset="0"/>
              </a:rPr>
              <a:t>воспитатель МБДОУ детского сада </a:t>
            </a:r>
            <a:r>
              <a:rPr lang="ru-RU" sz="4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№15 «Ручеёк»;</a:t>
            </a:r>
          </a:p>
          <a:p>
            <a:pPr marL="0" indent="0" algn="just">
              <a:buNone/>
            </a:pPr>
            <a:r>
              <a:rPr lang="ru-RU" sz="4400" i="1" dirty="0">
                <a:solidFill>
                  <a:srgbClr val="002060"/>
                </a:solidFill>
                <a:latin typeface="Sylfaen" panose="010A0502050306030303" pitchFamily="18" charset="0"/>
              </a:rPr>
              <a:t>7. «Лучший познавательно-исследовательский центр для детей старшего дошкольного возраста (прогулочный участок)» - Нехорошева </a:t>
            </a:r>
            <a:r>
              <a:rPr lang="ru-RU" sz="4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Н.Н., </a:t>
            </a:r>
            <a:r>
              <a:rPr lang="ru-RU" sz="4400" i="1" dirty="0" err="1">
                <a:solidFill>
                  <a:srgbClr val="002060"/>
                </a:solidFill>
                <a:latin typeface="Sylfaen" panose="010A0502050306030303" pitchFamily="18" charset="0"/>
              </a:rPr>
              <a:t>Пельнова</a:t>
            </a:r>
            <a:r>
              <a:rPr lang="ru-RU" sz="4400" i="1" dirty="0">
                <a:solidFill>
                  <a:srgbClr val="002060"/>
                </a:solidFill>
                <a:latin typeface="Sylfaen" panose="010A0502050306030303" pitchFamily="18" charset="0"/>
              </a:rPr>
              <a:t> </a:t>
            </a:r>
            <a:r>
              <a:rPr lang="ru-RU" sz="4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И.Ю., </a:t>
            </a:r>
            <a:r>
              <a:rPr lang="ru-RU" sz="4400" i="1" dirty="0">
                <a:solidFill>
                  <a:srgbClr val="002060"/>
                </a:solidFill>
                <a:latin typeface="Sylfaen" panose="010A0502050306030303" pitchFamily="18" charset="0"/>
              </a:rPr>
              <a:t>Курылева </a:t>
            </a:r>
            <a:r>
              <a:rPr lang="ru-RU" sz="4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Т.О., </a:t>
            </a:r>
            <a:r>
              <a:rPr lang="ru-RU" sz="4400" i="1" dirty="0">
                <a:solidFill>
                  <a:srgbClr val="002060"/>
                </a:solidFill>
                <a:latin typeface="Sylfaen" panose="010A0502050306030303" pitchFamily="18" charset="0"/>
              </a:rPr>
              <a:t>воспитатели МБДОУ детского сада </a:t>
            </a:r>
            <a:r>
              <a:rPr lang="ru-RU" sz="4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№16 «Жемчужинка».</a:t>
            </a:r>
          </a:p>
          <a:p>
            <a:pPr marL="0" indent="0" algn="just">
              <a:buNone/>
            </a:pPr>
            <a:r>
              <a:rPr lang="ru-RU" sz="4400" i="1" dirty="0">
                <a:solidFill>
                  <a:srgbClr val="002060"/>
                </a:solidFill>
                <a:latin typeface="Sylfaen" panose="010A0502050306030303" pitchFamily="18" charset="0"/>
              </a:rPr>
              <a:t>8. «Познавательно-исследовательский центр для детей младшего дошкольного возраста (групповое помещение)» - Голова </a:t>
            </a:r>
            <a:r>
              <a:rPr lang="ru-RU" sz="4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А.А., </a:t>
            </a:r>
            <a:r>
              <a:rPr lang="ru-RU" sz="4400" i="1" dirty="0">
                <a:solidFill>
                  <a:srgbClr val="002060"/>
                </a:solidFill>
                <a:latin typeface="Sylfaen" panose="010A0502050306030303" pitchFamily="18" charset="0"/>
              </a:rPr>
              <a:t>воспитатель МБДОУ детского сада </a:t>
            </a:r>
            <a:r>
              <a:rPr lang="ru-RU" sz="4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№9 «Рябинка»;</a:t>
            </a:r>
          </a:p>
          <a:p>
            <a:pPr marL="0" indent="0" algn="just">
              <a:buNone/>
            </a:pPr>
            <a:r>
              <a:rPr lang="ru-RU" sz="4400" i="1" dirty="0">
                <a:solidFill>
                  <a:srgbClr val="002060"/>
                </a:solidFill>
                <a:latin typeface="Sylfaen" panose="010A0502050306030303" pitchFamily="18" charset="0"/>
              </a:rPr>
              <a:t>9. «Познавательно-исследовательский центр для детей </a:t>
            </a:r>
            <a:r>
              <a:rPr lang="ru-RU" sz="4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среднего дошкольного </a:t>
            </a:r>
            <a:r>
              <a:rPr lang="ru-RU" sz="4400" i="1" dirty="0">
                <a:solidFill>
                  <a:srgbClr val="002060"/>
                </a:solidFill>
                <a:latin typeface="Sylfaen" panose="010A0502050306030303" pitchFamily="18" charset="0"/>
              </a:rPr>
              <a:t>возраста (групповое помещение)» - Лазарева </a:t>
            </a:r>
            <a:r>
              <a:rPr lang="ru-RU" sz="4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Э.Н., </a:t>
            </a:r>
            <a:r>
              <a:rPr lang="ru-RU" sz="4400" i="1" dirty="0" err="1">
                <a:solidFill>
                  <a:srgbClr val="002060"/>
                </a:solidFill>
                <a:latin typeface="Sylfaen" panose="010A0502050306030303" pitchFamily="18" charset="0"/>
              </a:rPr>
              <a:t>Сатаева</a:t>
            </a:r>
            <a:r>
              <a:rPr lang="ru-RU" sz="4400" i="1" dirty="0">
                <a:solidFill>
                  <a:srgbClr val="002060"/>
                </a:solidFill>
                <a:latin typeface="Sylfaen" panose="010A0502050306030303" pitchFamily="18" charset="0"/>
              </a:rPr>
              <a:t> </a:t>
            </a:r>
            <a:r>
              <a:rPr lang="ru-RU" sz="4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Е.К., </a:t>
            </a:r>
            <a:r>
              <a:rPr lang="ru-RU" sz="4400" i="1" dirty="0">
                <a:solidFill>
                  <a:srgbClr val="002060"/>
                </a:solidFill>
                <a:latin typeface="Sylfaen" panose="010A0502050306030303" pitchFamily="18" charset="0"/>
              </a:rPr>
              <a:t>воспитатели МБДОУ детского сада </a:t>
            </a:r>
            <a:r>
              <a:rPr lang="ru-RU" sz="4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№16 «Жемчужинка».</a:t>
            </a:r>
          </a:p>
          <a:p>
            <a:pPr marL="0" indent="0">
              <a:buNone/>
            </a:pPr>
            <a:endParaRPr lang="ru-RU" sz="28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ru-RU" sz="28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8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1"/>
            <a:ext cx="9144000" cy="908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Муниципальный смотр-конкурс  познавательно-исследовательских 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центров ДОУ «Лаборатория Почемучек» </a:t>
            </a:r>
            <a:endParaRPr lang="ru-RU" sz="24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048" y="980728"/>
            <a:ext cx="4229911" cy="2819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5"/>
          <a:stretch/>
        </p:blipFill>
        <p:spPr>
          <a:xfrm>
            <a:off x="4814390" y="4005064"/>
            <a:ext cx="4194569" cy="2526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444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188640"/>
            <a:ext cx="8164651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Рейтинг по  участию  ДОУ в  конкурсах муниципального уровня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112396580"/>
              </p:ext>
            </p:extLst>
          </p:nvPr>
        </p:nvGraphicFramePr>
        <p:xfrm>
          <a:off x="683568" y="2060848"/>
          <a:ext cx="7858180" cy="4429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одзаголовок 2"/>
          <p:cNvSpPr txBox="1">
            <a:spLocks/>
          </p:cNvSpPr>
          <p:nvPr/>
        </p:nvSpPr>
        <p:spPr>
          <a:xfrm>
            <a:off x="755576" y="1484785"/>
            <a:ext cx="4680520" cy="4320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i="1" dirty="0" smtClean="0">
                <a:solidFill>
                  <a:srgbClr val="002060"/>
                </a:solidFill>
                <a:latin typeface="Sylfaen" panose="010A0502050306030303" pitchFamily="18" charset="0"/>
                <a:cs typeface="Times New Roman" pitchFamily="18" charset="0"/>
              </a:rPr>
              <a:t>Всего организовано 7 конкурсов</a:t>
            </a: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2635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552" y="188640"/>
            <a:ext cx="8164651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Рейтинг ДОУ по количеству  призовых мест  в конкурсах муниципального уровня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164409344"/>
              </p:ext>
            </p:extLst>
          </p:nvPr>
        </p:nvGraphicFramePr>
        <p:xfrm>
          <a:off x="539552" y="1700808"/>
          <a:ext cx="7858180" cy="4429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912635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5496" y="97047"/>
            <a:ext cx="9001000" cy="955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Педагогический </a:t>
            </a: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конкурс </a:t>
            </a:r>
            <a:endParaRPr lang="ru-RU" sz="32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  <a:p>
            <a:pPr>
              <a:spcBef>
                <a:spcPts val="1"/>
              </a:spcBef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«</a:t>
            </a: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Серафимовский учитель -</a:t>
            </a: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2017-2018» 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361286" y="4221088"/>
            <a:ext cx="8387178" cy="244827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Участники:</a:t>
            </a: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Соколова Лариса Юрьевна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– воспитатель МБДОУ детского сада 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</a:t>
            </a: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9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«Рябинка</a:t>
            </a: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».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Реализация познавательно - исследовательского проекта для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детей старшего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дошкольного возраста «Связь времен в традициях и увлечениях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»;</a:t>
            </a:r>
          </a:p>
          <a:p>
            <a:pPr marL="0" indent="0" algn="just">
              <a:buNone/>
            </a:pPr>
            <a:r>
              <a:rPr lang="ru-RU" sz="2400" b="1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Польянова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Валентина Петровна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- воспитатель МБДОУ детского сада №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15 «Ручеёк». </a:t>
            </a: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 descr="http://www.bfss.ru/news/images/361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3851920" y="1700808"/>
            <a:ext cx="1503515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1228297"/>
            <a:ext cx="1895865" cy="2810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1228297"/>
            <a:ext cx="1985834" cy="281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944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5496" y="97047"/>
            <a:ext cx="9001000" cy="955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Региональный </a:t>
            </a: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этап всероссийского конкурса «За нравственный подвиг учителя» </a:t>
            </a:r>
            <a:endParaRPr lang="ru-RU" sz="32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251521" y="4221088"/>
            <a:ext cx="8640960" cy="230425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Участники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: МБДОУ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детский сад №5 «Берёзка», №15 «Ручеёк»</a:t>
            </a: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Данилова Елена Владимировна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– старший воспитатель МБДОУ детского сада 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№5 «Берёзка»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;</a:t>
            </a:r>
          </a:p>
          <a:p>
            <a:pPr marL="0" indent="0" algn="just">
              <a:buNone/>
            </a:pPr>
            <a:r>
              <a:rPr lang="ru-RU" sz="2400" b="1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Польянова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Валентина Петровна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- воспитатель МБДОУ детского сада №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15 «Ручеёк»;</a:t>
            </a:r>
          </a:p>
          <a:p>
            <a:pPr marL="0" indent="0" algn="just">
              <a:buNone/>
            </a:pPr>
            <a:r>
              <a:rPr lang="ru-RU" sz="2400" b="1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Кокина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Лариса Константиновна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– музыкальный руководитель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 МБДОУ детского сада №15 «Ручеёк»;</a:t>
            </a:r>
          </a:p>
          <a:p>
            <a:pPr marL="0" indent="0" algn="just">
              <a:buNone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079" y="1188096"/>
            <a:ext cx="1985834" cy="281722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223291"/>
            <a:ext cx="1944216" cy="28011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1" y="1098607"/>
            <a:ext cx="2016224" cy="295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26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23528" y="-1"/>
            <a:ext cx="8192399" cy="980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Характеристика кадрового потенциала ДОО 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179512" y="1052736"/>
            <a:ext cx="8568952" cy="51929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i="1" dirty="0" smtClean="0">
                <a:solidFill>
                  <a:srgbClr val="002060"/>
                </a:solidFill>
                <a:latin typeface="Sylfaen" panose="010A0502050306030303" pitchFamily="18" charset="0"/>
                <a:cs typeface="Times New Roman" pitchFamily="18" charset="0"/>
              </a:rPr>
              <a:t>Количественный состав педагогических кадров – 140 чел. </a:t>
            </a:r>
          </a:p>
          <a:p>
            <a:pPr marL="0" indent="0">
              <a:buNone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7942"/>
            <a:ext cx="3390950" cy="32176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3457932"/>
            <a:ext cx="4752528" cy="32410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1267" r="13080"/>
          <a:stretch/>
        </p:blipFill>
        <p:spPr>
          <a:xfrm>
            <a:off x="5385175" y="1860746"/>
            <a:ext cx="3579313" cy="302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6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5496" y="97047"/>
            <a:ext cx="9001000" cy="11717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Мероприятия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в рамках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Рождественских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образовательных чтений «Нравственные ценности и будущее человечества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»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5153295" y="1412776"/>
            <a:ext cx="3888432" cy="505416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2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Представители ДОО Сергачского района побывали на серии мероприятий и поделились опытом:</a:t>
            </a:r>
          </a:p>
          <a:p>
            <a:pPr marL="0" indent="0" algn="just">
              <a:buNone/>
            </a:pPr>
            <a:r>
              <a:rPr lang="ru-RU" sz="12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-Торжественное открытие </a:t>
            </a:r>
            <a:r>
              <a:rPr lang="en-US" sz="12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XII  </a:t>
            </a:r>
            <a:r>
              <a:rPr lang="ru-RU" sz="12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Рождественских чтений Нижегородской митрополии (№12, №9, №11 );</a:t>
            </a:r>
          </a:p>
          <a:p>
            <a:pPr marL="0" indent="0" algn="just">
              <a:buNone/>
            </a:pPr>
            <a:r>
              <a:rPr lang="ru-RU" sz="12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-Нижегородские педагогические образовательные чтения на базе ГБОУ ДПО НИРО «Ценностный мир русской культуры: пространство смыслов и время истины» (№12, №9, №11);</a:t>
            </a:r>
          </a:p>
          <a:p>
            <a:pPr marL="0" indent="0" algn="just">
              <a:buNone/>
            </a:pPr>
            <a:r>
              <a:rPr lang="ru-RU" sz="1200" i="1" dirty="0">
                <a:solidFill>
                  <a:srgbClr val="002060"/>
                </a:solidFill>
                <a:latin typeface="Sylfaen" panose="010A0502050306030303" pitchFamily="18" charset="0"/>
              </a:rPr>
              <a:t>- Межрайонная просветительская конференция по теме: «Нравственные ценности и будущее человечества» в г. </a:t>
            </a:r>
            <a:r>
              <a:rPr lang="ru-RU" sz="1200" i="1" dirty="0" err="1">
                <a:solidFill>
                  <a:srgbClr val="002060"/>
                </a:solidFill>
                <a:latin typeface="Sylfaen" panose="010A0502050306030303" pitchFamily="18" charset="0"/>
              </a:rPr>
              <a:t>Лысково</a:t>
            </a:r>
            <a:r>
              <a:rPr lang="ru-RU" sz="1200" i="1" dirty="0">
                <a:solidFill>
                  <a:srgbClr val="002060"/>
                </a:solidFill>
                <a:latin typeface="Sylfaen" panose="010A0502050306030303" pitchFamily="18" charset="0"/>
              </a:rPr>
              <a:t> (педагоги МБДОУ детских садов </a:t>
            </a:r>
            <a:r>
              <a:rPr lang="ru-RU" sz="1200" b="1" i="1" dirty="0">
                <a:solidFill>
                  <a:srgbClr val="002060"/>
                </a:solidFill>
                <a:latin typeface="Sylfaen" panose="010A0502050306030303" pitchFamily="18" charset="0"/>
              </a:rPr>
              <a:t>№9 «Рябинка», №12 «Солнышко»</a:t>
            </a:r>
            <a:r>
              <a:rPr lang="ru-RU" sz="1200" i="1" dirty="0">
                <a:solidFill>
                  <a:srgbClr val="002060"/>
                </a:solidFill>
                <a:latin typeface="Sylfaen" panose="010A0502050306030303" pitchFamily="18" charset="0"/>
              </a:rPr>
              <a:t>); Опыт работы участников опубликован в </a:t>
            </a:r>
            <a:r>
              <a:rPr lang="ru-RU" sz="1200" b="1" i="1" dirty="0">
                <a:solidFill>
                  <a:srgbClr val="002060"/>
                </a:solidFill>
                <a:latin typeface="Sylfaen" panose="010A0502050306030303" pitchFamily="18" charset="0"/>
              </a:rPr>
              <a:t>электронном сборнике </a:t>
            </a:r>
            <a:r>
              <a:rPr lang="ru-RU" sz="1200" i="1" dirty="0">
                <a:solidFill>
                  <a:srgbClr val="002060"/>
                </a:solidFill>
                <a:latin typeface="Sylfaen" panose="010A0502050306030303" pitchFamily="18" charset="0"/>
              </a:rPr>
              <a:t>по итогам работы </a:t>
            </a:r>
            <a:r>
              <a:rPr lang="ru-RU" sz="12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конференции; </a:t>
            </a:r>
            <a:endParaRPr lang="ru-RU" sz="12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r>
              <a:rPr lang="ru-RU" sz="12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 </a:t>
            </a:r>
            <a:r>
              <a:rPr lang="en-US" sz="12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IX</a:t>
            </a:r>
            <a:r>
              <a:rPr lang="ru-RU" sz="12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</a:t>
            </a:r>
            <a:r>
              <a:rPr lang="ru-RU" sz="1200" i="1" dirty="0">
                <a:solidFill>
                  <a:srgbClr val="002060"/>
                </a:solidFill>
                <a:latin typeface="Sylfaen" panose="010A0502050306030303" pitchFamily="18" charset="0"/>
              </a:rPr>
              <a:t>районные Рождественские образовательные чтения «Ценностный мир русской культуры: пространство смысла и время истины» </a:t>
            </a:r>
            <a:r>
              <a:rPr lang="ru-RU" sz="12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в </a:t>
            </a:r>
            <a:r>
              <a:rPr lang="ru-RU" sz="1200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Сергачском</a:t>
            </a:r>
            <a:r>
              <a:rPr lang="ru-RU" sz="1200" i="1" dirty="0">
                <a:solidFill>
                  <a:srgbClr val="002060"/>
                </a:solidFill>
                <a:latin typeface="Sylfaen" panose="010A0502050306030303" pitchFamily="18" charset="0"/>
              </a:rPr>
              <a:t> </a:t>
            </a:r>
            <a:r>
              <a:rPr lang="ru-RU" sz="12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районе;</a:t>
            </a:r>
          </a:p>
          <a:p>
            <a:pPr marL="0" indent="0" algn="just">
              <a:buNone/>
            </a:pPr>
            <a:r>
              <a:rPr lang="ru-RU" sz="12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 Мероприятиях </a:t>
            </a:r>
            <a:r>
              <a:rPr lang="ru-RU" sz="1200" i="1" dirty="0">
                <a:solidFill>
                  <a:srgbClr val="002060"/>
                </a:solidFill>
                <a:latin typeface="Sylfaen" panose="010A0502050306030303" pitchFamily="18" charset="0"/>
              </a:rPr>
              <a:t>в рамках </a:t>
            </a:r>
            <a:r>
              <a:rPr lang="ru-RU" sz="12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Рождественских </a:t>
            </a:r>
            <a:r>
              <a:rPr lang="ru-RU" sz="1200" i="1" dirty="0">
                <a:solidFill>
                  <a:srgbClr val="002060"/>
                </a:solidFill>
                <a:latin typeface="Sylfaen" panose="010A0502050306030303" pitchFamily="18" charset="0"/>
              </a:rPr>
              <a:t>образовательных </a:t>
            </a:r>
            <a:r>
              <a:rPr lang="ru-RU" sz="12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чтений в г</a:t>
            </a:r>
            <a:r>
              <a:rPr lang="ru-RU" sz="1200" i="1" dirty="0">
                <a:solidFill>
                  <a:srgbClr val="002060"/>
                </a:solidFill>
                <a:latin typeface="Sylfaen" panose="010A0502050306030303" pitchFamily="18" charset="0"/>
              </a:rPr>
              <a:t>. </a:t>
            </a:r>
            <a:r>
              <a:rPr lang="ru-RU" sz="12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Москва</a:t>
            </a:r>
            <a:r>
              <a:rPr lang="ru-RU" sz="1200" i="1" dirty="0">
                <a:solidFill>
                  <a:srgbClr val="002060"/>
                </a:solidFill>
                <a:latin typeface="Sylfaen" panose="010A0502050306030303" pitchFamily="18" charset="0"/>
              </a:rPr>
              <a:t> </a:t>
            </a:r>
            <a:r>
              <a:rPr lang="ru-RU" sz="12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(№12 ).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4" r="9091"/>
          <a:stretch/>
        </p:blipFill>
        <p:spPr>
          <a:xfrm>
            <a:off x="182726" y="3861048"/>
            <a:ext cx="4120427" cy="2827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0"/>
          <a:stretch/>
        </p:blipFill>
        <p:spPr>
          <a:xfrm>
            <a:off x="945157" y="1412776"/>
            <a:ext cx="3744416" cy="2597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4682" r="562" b="2095"/>
          <a:stretch/>
        </p:blipFill>
        <p:spPr>
          <a:xfrm>
            <a:off x="3992303" y="4698306"/>
            <a:ext cx="1441359" cy="2049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26993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5496" y="97047"/>
            <a:ext cx="9001000" cy="955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Всероссийский </a:t>
            </a: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фестиваль </a:t>
            </a:r>
            <a:endParaRPr lang="ru-RU" sz="32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  <a:p>
            <a:pPr>
              <a:spcBef>
                <a:spcPts val="1"/>
              </a:spcBef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энергосбережения </a:t>
            </a: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«</a:t>
            </a:r>
            <a:r>
              <a:rPr lang="ru-RU" sz="32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ВместеЯрче</a:t>
            </a: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»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395536" y="4221088"/>
            <a:ext cx="3960440" cy="244827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Мероприятия в рамках Фестиваля 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проводились в 11 ДОУ и 6 структурных подразделениях ОУ, реализующих программу дошкольного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образования. В них приняли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участие 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1125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детей младшего и старшего дошкольного возраста. </a:t>
            </a:r>
          </a:p>
          <a:p>
            <a:pPr marL="0" indent="0" algn="just">
              <a:buNone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26" y="4065183"/>
            <a:ext cx="4036202" cy="26908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26" y="1213559"/>
            <a:ext cx="4036202" cy="26908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087485"/>
            <a:ext cx="3970263" cy="297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309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5496" y="97047"/>
            <a:ext cx="9001000" cy="955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en-US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XV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 юбилейная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научно-практическая конференция по проблемам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экологического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воспитания </a:t>
            </a:r>
            <a:endParaRPr lang="ru-RU" sz="28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2123728" y="1015581"/>
            <a:ext cx="6912768" cy="291747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В декабре 2017 г. на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базе Нижегородского государственного университета им. К. Минина состоялась </a:t>
            </a:r>
            <a:r>
              <a:rPr lang="en-US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XV 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юбилейная  научно-практическая конференция по проблемам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экологического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воспитания по теме: «Актуальные проблемы экологического дошкольного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образования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в рамках ФГОС ДО: результаты, возможности, перспективы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».</a:t>
            </a:r>
          </a:p>
          <a:p>
            <a:pPr marL="0" indent="0" algn="just"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12 педагогов из 6 ДОУ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Сергачского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муниципального района озвучили собственный опыт экологического воспитания детей дошкольного возраста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:</a:t>
            </a:r>
          </a:p>
          <a:p>
            <a:pPr marL="0" indent="0" algn="just">
              <a:buNone/>
            </a:pP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-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М.А. Волкова, М.А. Солдатова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 МБДОУ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детский сад </a:t>
            </a: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№5 «Берёзка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»:</a:t>
            </a: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 В.П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. </a:t>
            </a:r>
            <a:r>
              <a:rPr lang="ru-RU" sz="2400" i="1" dirty="0" err="1">
                <a:solidFill>
                  <a:srgbClr val="002060"/>
                </a:solidFill>
                <a:latin typeface="Sylfaen" panose="010A0502050306030303" pitchFamily="18" charset="0"/>
              </a:rPr>
              <a:t>Польянова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, Ю.М. Сенина, О.А. </a:t>
            </a:r>
            <a:r>
              <a:rPr lang="ru-RU" sz="2400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Салмина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-  МБДОУ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детский сад </a:t>
            </a: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№15 «Ручеёк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»;</a:t>
            </a: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 С.А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. Юрлова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 МБДОУ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детский сад </a:t>
            </a: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№11 «Светлячок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»;</a:t>
            </a:r>
          </a:p>
          <a:p>
            <a:pPr marL="0" indent="0" algn="just">
              <a:buNone/>
            </a:pP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-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Н.В. </a:t>
            </a:r>
            <a:r>
              <a:rPr lang="ru-RU" sz="2400" i="1" dirty="0" err="1">
                <a:solidFill>
                  <a:srgbClr val="002060"/>
                </a:solidFill>
                <a:latin typeface="Sylfaen" panose="010A0502050306030303" pitchFamily="18" charset="0"/>
              </a:rPr>
              <a:t>Дробинина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, Е.В.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Егоршина, Л.Ю. Соколова - МБДОУ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детский сад </a:t>
            </a: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№9 «Рябинка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»;</a:t>
            </a:r>
          </a:p>
          <a:p>
            <a:pPr marL="0" indent="0" algn="just">
              <a:buNone/>
            </a:pP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-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Е.К. </a:t>
            </a:r>
            <a:r>
              <a:rPr lang="ru-RU" sz="2400" i="1" dirty="0" err="1">
                <a:solidFill>
                  <a:srgbClr val="002060"/>
                </a:solidFill>
                <a:latin typeface="Sylfaen" panose="010A0502050306030303" pitchFamily="18" charset="0"/>
              </a:rPr>
              <a:t>Сатаева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, Э.Н. Лазарева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 МБДОУ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детский сад </a:t>
            </a: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№16 «Жемчужинка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;</a:t>
            </a:r>
          </a:p>
          <a:p>
            <a:pPr algn="just">
              <a:buFontTx/>
              <a:buChar char="-"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А.В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. Сухова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 МБДОУ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детский сад </a:t>
            </a: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№1 «Улыбка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». </a:t>
            </a: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Опыт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работы наших педагогов опубликован </a:t>
            </a: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в сборнике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по итогам работы экологической конференции и распространяется на уровне области.</a:t>
            </a:r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0"/>
          <a:stretch/>
        </p:blipFill>
        <p:spPr>
          <a:xfrm>
            <a:off x="4287498" y="4049702"/>
            <a:ext cx="4719407" cy="2795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7" y="1073874"/>
            <a:ext cx="1922552" cy="2749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9" t="1050" b="15480"/>
          <a:stretch/>
        </p:blipFill>
        <p:spPr>
          <a:xfrm>
            <a:off x="134102" y="4033113"/>
            <a:ext cx="3979252" cy="2795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17754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5496" y="97047"/>
            <a:ext cx="9001000" cy="11717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Областной экологический конкурс</a:t>
            </a:r>
          </a:p>
          <a:p>
            <a:pPr>
              <a:spcBef>
                <a:spcPts val="1"/>
              </a:spcBef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 </a:t>
            </a: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«Детский сад – цветущий сад</a:t>
            </a: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»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372469" y="1369306"/>
            <a:ext cx="4775595" cy="187220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Грамотами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за активное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участие в конкурсе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были награждены МБДОУ детские сады </a:t>
            </a: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№11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«Светлячок», </a:t>
            </a: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№15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«Ручеёк», </a:t>
            </a: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№ 9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 «Рябинка», структурное подразделение МБОУ «Пожарская СОШ» </a:t>
            </a:r>
            <a:r>
              <a:rPr lang="ru-RU" sz="2400" b="1" i="1" dirty="0" err="1">
                <a:solidFill>
                  <a:srgbClr val="002060"/>
                </a:solidFill>
                <a:latin typeface="Sylfaen" panose="010A0502050306030303" pitchFamily="18" charset="0"/>
              </a:rPr>
              <a:t>Кочко</a:t>
            </a: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-Пожарский детский 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сад</a:t>
            </a:r>
          </a:p>
          <a:p>
            <a:pPr marL="0" indent="0" algn="just">
              <a:buFont typeface="Arial" pitchFamily="34" charset="0"/>
              <a:buNone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5" b="6195"/>
          <a:stretch/>
        </p:blipFill>
        <p:spPr>
          <a:xfrm>
            <a:off x="5292080" y="1361844"/>
            <a:ext cx="3658993" cy="5173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" b="1224"/>
          <a:stretch/>
        </p:blipFill>
        <p:spPr>
          <a:xfrm>
            <a:off x="372469" y="3376014"/>
            <a:ext cx="2219311" cy="3159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" b="2250"/>
          <a:stretch/>
        </p:blipFill>
        <p:spPr>
          <a:xfrm>
            <a:off x="2714087" y="3376014"/>
            <a:ext cx="2262273" cy="3159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78951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5496" y="97048"/>
            <a:ext cx="9001000" cy="10246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Областной экологический конкурс рисунков среди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детей с ОВЗ и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детей-инвалидов «Дружи с природой»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210657" y="4262564"/>
            <a:ext cx="4315161" cy="241393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Председатель Нижегородского областного отделения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Общероссийской организации «Всероссийского общества охраны природы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 </a:t>
            </a:r>
            <a:r>
              <a:rPr lang="ru-RU" sz="2400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Созонтьева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 Татьяна Сергеевна наградила участников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конкурса 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(3 ребёнка МБДОУ детского сада №9 «Рябинка»)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грамотами и ценным призами</a:t>
            </a:r>
            <a:endParaRPr lang="ru-RU" sz="2400" b="1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Font typeface="Arial" pitchFamily="34" charset="0"/>
              <a:buNone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" t="7598" r="2771" b="-94"/>
          <a:stretch/>
        </p:blipFill>
        <p:spPr>
          <a:xfrm>
            <a:off x="252404" y="1137155"/>
            <a:ext cx="4229586" cy="3021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2" t="16308" r="9345" b="5026"/>
          <a:stretch/>
        </p:blipFill>
        <p:spPr>
          <a:xfrm>
            <a:off x="4766056" y="1137156"/>
            <a:ext cx="4126425" cy="3021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77"/>
          <a:stretch/>
        </p:blipFill>
        <p:spPr>
          <a:xfrm>
            <a:off x="4766056" y="4437112"/>
            <a:ext cx="4144797" cy="2064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70034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5496" y="97048"/>
            <a:ext cx="9001000" cy="10246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Региональный этап Всероссийского конкурса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рисунков и фотографий  «Созидая, не разрушай!»</a:t>
            </a:r>
            <a:endParaRPr lang="ru-RU" sz="28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323528" y="1484785"/>
            <a:ext cx="4392488" cy="230425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Участники:</a:t>
            </a:r>
          </a:p>
          <a:p>
            <a:pPr marL="0" indent="0" algn="just"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1 педагог и 8 детей МБДОУ детского сада №9 «Рябинка» ;</a:t>
            </a:r>
          </a:p>
          <a:p>
            <a:pPr marL="0" indent="0" algn="just"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Победитель: Волкова Татьяна</a:t>
            </a:r>
          </a:p>
          <a:p>
            <a:pPr marL="0" indent="0" algn="just">
              <a:buFont typeface="Arial" pitchFamily="34" charset="0"/>
              <a:buNone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121666"/>
            <a:ext cx="3745803" cy="5256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_ZSNO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9772" y="4152160"/>
            <a:ext cx="2088232" cy="201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Lena\Desktop\Созидая\Брошюра\Логотипы\логотип русский Дронт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01" y="4510660"/>
            <a:ext cx="1647227" cy="16546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47264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5496" y="97048"/>
            <a:ext cx="9001000" cy="1315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Межрегиональный эколого-просветительский проект </a:t>
            </a:r>
            <a:r>
              <a:rPr lang="ru-RU" sz="32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экоцентра</a:t>
            </a: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 Керженский </a:t>
            </a:r>
          </a:p>
          <a:p>
            <a:pPr>
              <a:spcBef>
                <a:spcPts val="1"/>
              </a:spcBef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«Письма животным» </a:t>
            </a:r>
          </a:p>
        </p:txBody>
      </p:sp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4572000" y="1762162"/>
            <a:ext cx="4320480" cy="461916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ru-RU" sz="112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Участники конкурса – дети МБДОУ детских садов:</a:t>
            </a:r>
          </a:p>
          <a:p>
            <a:pPr algn="just">
              <a:buFontTx/>
              <a:buChar char="-"/>
            </a:pPr>
            <a:r>
              <a:rPr lang="ru-RU" sz="112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</a:t>
            </a:r>
            <a:r>
              <a:rPr lang="ru-RU" sz="11200" i="1" dirty="0">
                <a:solidFill>
                  <a:srgbClr val="002060"/>
                </a:solidFill>
                <a:latin typeface="Sylfaen" panose="010A0502050306030303" pitchFamily="18" charset="0"/>
              </a:rPr>
              <a:t>9 «Рябинка</a:t>
            </a:r>
            <a:r>
              <a:rPr lang="ru-RU" sz="112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»;</a:t>
            </a:r>
          </a:p>
          <a:p>
            <a:pPr algn="just">
              <a:buFontTx/>
              <a:buChar char="-"/>
            </a:pPr>
            <a:r>
              <a:rPr lang="ru-RU" sz="112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№15 «Ручеёк»;</a:t>
            </a:r>
          </a:p>
          <a:p>
            <a:pPr algn="just">
              <a:buFontTx/>
              <a:buChar char="-"/>
            </a:pPr>
            <a:r>
              <a:rPr lang="ru-RU" sz="112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№16 «Жемчужинка»;</a:t>
            </a:r>
          </a:p>
          <a:p>
            <a:pPr marL="0" indent="0" algn="just">
              <a:buNone/>
            </a:pPr>
            <a:r>
              <a:rPr lang="ru-RU" sz="112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</a:t>
            </a:r>
            <a:r>
              <a:rPr lang="ru-RU" sz="11200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Камкинский</a:t>
            </a:r>
            <a:r>
              <a:rPr lang="ru-RU" sz="112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детский сад</a:t>
            </a:r>
          </a:p>
          <a:p>
            <a:pPr marL="0" indent="0" algn="just">
              <a:buNone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  </a:t>
            </a: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</a:t>
            </a: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 descr="C:\Users\Lena\Desktop\Созидая\Брошюра\Логотипы\embl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1778822"/>
            <a:ext cx="3024336" cy="3018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53587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5496" y="97047"/>
            <a:ext cx="9001000" cy="1315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XI</a:t>
            </a:r>
            <a:r>
              <a:rPr lang="en-US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I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Нижегородский спортивный фестиваль детских садов «</a:t>
            </a:r>
            <a:r>
              <a:rPr lang="ru-RU" sz="2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Малышиада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» среди юго-восточных районов области, г. </a:t>
            </a:r>
            <a:r>
              <a:rPr lang="ru-RU" sz="2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Лысково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 </a:t>
            </a:r>
            <a:endParaRPr lang="ru-RU" sz="28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175575" y="4725144"/>
            <a:ext cx="4176464" cy="194421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Сборная команда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МБДОУ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детского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сада </a:t>
            </a: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№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16 «Жемчужинка»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(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победитель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районного этапа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XI</a:t>
            </a:r>
            <a:r>
              <a:rPr lang="en-US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I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спортивного фестиваля детских садов «</a:t>
            </a:r>
            <a:r>
              <a:rPr lang="ru-RU" sz="2400" i="1" dirty="0" err="1">
                <a:solidFill>
                  <a:srgbClr val="002060"/>
                </a:solidFill>
                <a:latin typeface="Sylfaen" panose="010A0502050306030303" pitchFamily="18" charset="0"/>
              </a:rPr>
              <a:t>Малышиада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») и МБДОУ детского сада 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№9 «Рябинка</a:t>
            </a: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»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(первое место в третьем виде программы «Аэробика»). По итогам Фестиваля наша команда заняла </a:t>
            </a: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4 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место</a:t>
            </a: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из 12  районов юго-востока Нижегородской области   </a:t>
            </a: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5"/>
          <a:stretch/>
        </p:blipFill>
        <p:spPr>
          <a:xfrm>
            <a:off x="3491880" y="1412776"/>
            <a:ext cx="4427984" cy="2375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96" y="3896487"/>
            <a:ext cx="4427984" cy="2951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" b="1"/>
          <a:stretch/>
        </p:blipFill>
        <p:spPr>
          <a:xfrm>
            <a:off x="395536" y="1052736"/>
            <a:ext cx="2541407" cy="3524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04525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036496" cy="1196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В</a:t>
            </a: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сероссийский конкурс  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«Безопасная дорога -детям</a:t>
            </a: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»</a:t>
            </a:r>
          </a:p>
          <a:p>
            <a:pPr>
              <a:spcBef>
                <a:spcPts val="1"/>
              </a:spcBef>
            </a:pP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 (ГБУ ДПО «Центр 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эстетического </a:t>
            </a: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 воспитания 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детей Нижегородской области</a:t>
            </a: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»)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395536" y="4437112"/>
            <a:ext cx="8424936" cy="230425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Е.В. Данилова – старший воспитатель МБДОУ детского сада 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</a:t>
            </a: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5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«Берёзка»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 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победитель; Т.П. Калинина –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воспитатель МБДОУ детского сада 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№8 «Сказка»; Ю.М. Сенина –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старший воспитатель МБДОУ детского сада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№15 «Ручеёк»; Н.Н. Нехорошева, И.Ю. </a:t>
            </a:r>
            <a:r>
              <a:rPr lang="ru-RU" sz="2400" b="1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Пельнова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–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воспитатели МБДОУ детского сада 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№16 «Жемчужинка» - участие; МБДОУ детский сад №12 «Солнышко</a:t>
            </a: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»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(Всероссийский конкурс «Безопасность дошкольника на дороге: как её обеспечить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 - результаты не подведены)</a:t>
            </a:r>
          </a:p>
          <a:p>
            <a:pPr marL="0" indent="0" algn="just">
              <a:buNone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1291692"/>
            <a:ext cx="2017951" cy="29507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330" b="901"/>
          <a:stretch/>
        </p:blipFill>
        <p:spPr>
          <a:xfrm rot="5400000">
            <a:off x="1223627" y="715629"/>
            <a:ext cx="2808313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7741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116632"/>
            <a:ext cx="91440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endParaRPr lang="ru-RU" sz="28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  <a:p>
            <a:pPr>
              <a:spcBef>
                <a:spcPts val="1"/>
              </a:spcBef>
            </a:pP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Межрегиональная 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научно-практическая </a:t>
            </a: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конференция 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«Результаты введения ФГОС дошкольного образования: управленческие и содержательные аспекты» </a:t>
            </a: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(ГБОУ 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ДПО </a:t>
            </a: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НИРО)</a:t>
            </a:r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  <a:p>
            <a:pPr>
              <a:spcBef>
                <a:spcPts val="1"/>
              </a:spcBef>
            </a:pP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179512" y="1340768"/>
            <a:ext cx="4032448" cy="535521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1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Сергачский </a:t>
            </a:r>
            <a:r>
              <a:rPr lang="ru-RU" sz="1600" i="1" dirty="0">
                <a:solidFill>
                  <a:srgbClr val="002060"/>
                </a:solidFill>
                <a:latin typeface="Sylfaen" panose="010A0502050306030303" pitchFamily="18" charset="0"/>
              </a:rPr>
              <a:t>район был представлен делегацией в составе </a:t>
            </a:r>
            <a:r>
              <a:rPr lang="ru-RU" sz="1600" b="1" i="1" dirty="0">
                <a:solidFill>
                  <a:srgbClr val="002060"/>
                </a:solidFill>
                <a:latin typeface="Sylfaen" panose="010A0502050306030303" pitchFamily="18" charset="0"/>
              </a:rPr>
              <a:t>8 человек. </a:t>
            </a:r>
          </a:p>
          <a:p>
            <a:pPr marL="0" indent="0" algn="just">
              <a:buNone/>
            </a:pPr>
            <a:r>
              <a:rPr lang="ru-RU" sz="1600" i="1" dirty="0">
                <a:solidFill>
                  <a:srgbClr val="002060"/>
                </a:solidFill>
                <a:latin typeface="Sylfaen" panose="010A0502050306030303" pitchFamily="18" charset="0"/>
              </a:rPr>
              <a:t>Опыт работы МБДОУ детского сада </a:t>
            </a:r>
            <a:r>
              <a:rPr lang="ru-RU" sz="1600" b="1" i="1" dirty="0">
                <a:solidFill>
                  <a:srgbClr val="002060"/>
                </a:solidFill>
                <a:latin typeface="Sylfaen" panose="010A0502050306030303" pitchFamily="18" charset="0"/>
              </a:rPr>
              <a:t>№16 «Жемчужинка»</a:t>
            </a:r>
            <a:r>
              <a:rPr lang="ru-RU" sz="1600" i="1" dirty="0">
                <a:solidFill>
                  <a:srgbClr val="002060"/>
                </a:solidFill>
                <a:latin typeface="Sylfaen" panose="010A0502050306030303" pitchFamily="18" charset="0"/>
              </a:rPr>
              <a:t> по теме «Организационно-методические аспекты реализации ФГОС ДО» и опыт МБДОУ детского сада </a:t>
            </a:r>
            <a:r>
              <a:rPr lang="ru-RU" sz="1600" b="1" i="1" dirty="0">
                <a:solidFill>
                  <a:srgbClr val="002060"/>
                </a:solidFill>
                <a:latin typeface="Sylfaen" panose="010A0502050306030303" pitchFamily="18" charset="0"/>
              </a:rPr>
              <a:t>№11 «Светлячок» </a:t>
            </a:r>
            <a:r>
              <a:rPr lang="ru-RU" sz="1600" i="1" dirty="0">
                <a:solidFill>
                  <a:srgbClr val="002060"/>
                </a:solidFill>
                <a:latin typeface="Sylfaen" panose="010A0502050306030303" pitchFamily="18" charset="0"/>
              </a:rPr>
              <a:t>по теме «Информатизация образовательного пространства ДОО как необходимое условие реализации ФГОС ДО» был представлен руководителями данных образовательных организаций О.А. </a:t>
            </a:r>
            <a:r>
              <a:rPr lang="ru-RU" sz="1600" i="1" dirty="0" err="1">
                <a:solidFill>
                  <a:srgbClr val="002060"/>
                </a:solidFill>
                <a:latin typeface="Sylfaen" panose="010A0502050306030303" pitchFamily="18" charset="0"/>
              </a:rPr>
              <a:t>Сидельниковой</a:t>
            </a:r>
            <a:r>
              <a:rPr lang="ru-RU" sz="1600" i="1" dirty="0">
                <a:solidFill>
                  <a:srgbClr val="002060"/>
                </a:solidFill>
                <a:latin typeface="Sylfaen" panose="010A0502050306030303" pitchFamily="18" charset="0"/>
              </a:rPr>
              <a:t> и И.В. </a:t>
            </a:r>
            <a:r>
              <a:rPr lang="ru-RU" sz="1600" i="1" dirty="0" err="1">
                <a:solidFill>
                  <a:srgbClr val="002060"/>
                </a:solidFill>
                <a:latin typeface="Sylfaen" panose="010A0502050306030303" pitchFamily="18" charset="0"/>
              </a:rPr>
              <a:t>Зюляевой</a:t>
            </a:r>
            <a:r>
              <a:rPr lang="ru-RU" sz="1600" i="1" dirty="0">
                <a:solidFill>
                  <a:srgbClr val="002060"/>
                </a:solidFill>
                <a:latin typeface="Sylfaen" panose="010A0502050306030303" pitchFamily="18" charset="0"/>
              </a:rPr>
              <a:t> в рамках работы экспозиционной образовательной площадки «Инновационная практика управления реализацией ФГОС ДО». Опыт работы наших руководителей опубликован в </a:t>
            </a:r>
            <a:r>
              <a:rPr lang="ru-RU" sz="1600" b="1" i="1" dirty="0">
                <a:solidFill>
                  <a:srgbClr val="002060"/>
                </a:solidFill>
                <a:latin typeface="Sylfaen" panose="010A0502050306030303" pitchFamily="18" charset="0"/>
              </a:rPr>
              <a:t>сборнике</a:t>
            </a:r>
            <a:r>
              <a:rPr lang="ru-RU" sz="1600" i="1" dirty="0">
                <a:solidFill>
                  <a:srgbClr val="002060"/>
                </a:solidFill>
                <a:latin typeface="Sylfaen" panose="010A0502050306030303" pitchFamily="18" charset="0"/>
              </a:rPr>
              <a:t> по итогам работы конференции и распространяется на уровне области.</a:t>
            </a:r>
          </a:p>
          <a:p>
            <a:pPr marL="0" indent="0" algn="just">
              <a:buNone/>
            </a:pPr>
            <a:endParaRPr lang="ru-RU" sz="12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0"/>
          <a:stretch/>
        </p:blipFill>
        <p:spPr>
          <a:xfrm>
            <a:off x="5220072" y="4404748"/>
            <a:ext cx="3835852" cy="2219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3" t="18500" r="19666" b="15350"/>
          <a:stretch/>
        </p:blipFill>
        <p:spPr>
          <a:xfrm>
            <a:off x="4067944" y="4398237"/>
            <a:ext cx="1636595" cy="2291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26901" r="13775" b="8001"/>
          <a:stretch/>
        </p:blipFill>
        <p:spPr>
          <a:xfrm>
            <a:off x="4535361" y="1319668"/>
            <a:ext cx="4079097" cy="2906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675" y="2743973"/>
            <a:ext cx="1331249" cy="1897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1672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124744"/>
            <a:ext cx="3927694" cy="536476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Высшая категория – 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3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чел. из них:</a:t>
            </a: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Воспитатели – 2 (Е.В. Егоршина, Л.Ю. Соколова – МБДОУ детский сад №9 «Рябинка»);</a:t>
            </a: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Музыкальный руководитель- 1 (Л.В. </a:t>
            </a:r>
            <a:r>
              <a:rPr lang="ru-RU" sz="2400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Ключева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– МБДОУ детский сад №5 «Берёзка»). </a:t>
            </a: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Первая категория – 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17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чел.</a:t>
            </a:r>
          </a:p>
          <a:p>
            <a:pPr marL="0" indent="0" algn="just">
              <a:buNone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5496" y="116632"/>
            <a:ext cx="90010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Защита высшей квалификационной категории в 2017-2018 учебном году 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4077072"/>
            <a:ext cx="1751849" cy="2596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180" y="1260081"/>
            <a:ext cx="1842986" cy="26413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2132" y="1260082"/>
            <a:ext cx="1851101" cy="264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772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13841" y="188640"/>
            <a:ext cx="9001000" cy="1387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Межрегиональная научно-практическая интернет-конференция с международным участием «Я – воспитатель: достижения, проблемы и перспективы профессионального роста и развития педагога ДОО ( ГБОУ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ДПО НИРО)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5004048" y="1762162"/>
            <a:ext cx="3888431" cy="509583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ru-RU" sz="9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Участники конференции -</a:t>
            </a:r>
          </a:p>
          <a:p>
            <a:pPr marL="0" indent="0" algn="just">
              <a:buNone/>
            </a:pPr>
            <a:r>
              <a:rPr lang="ru-RU" sz="9600" i="1" dirty="0">
                <a:solidFill>
                  <a:srgbClr val="002060"/>
                </a:solidFill>
                <a:latin typeface="Sylfaen" panose="010A0502050306030303" pitchFamily="18" charset="0"/>
              </a:rPr>
              <a:t>р</a:t>
            </a:r>
            <a:r>
              <a:rPr lang="ru-RU" sz="9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уководители и педагоги МБДОУ детских садов:</a:t>
            </a:r>
          </a:p>
          <a:p>
            <a:pPr algn="just">
              <a:buFontTx/>
              <a:buChar char="-"/>
            </a:pPr>
            <a:r>
              <a:rPr lang="ru-RU" sz="9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</a:t>
            </a:r>
            <a:r>
              <a:rPr lang="ru-RU" sz="9600" i="1" dirty="0">
                <a:solidFill>
                  <a:srgbClr val="002060"/>
                </a:solidFill>
                <a:latin typeface="Sylfaen" panose="010A0502050306030303" pitchFamily="18" charset="0"/>
              </a:rPr>
              <a:t>1 «Улыбка</a:t>
            </a:r>
            <a:r>
              <a:rPr lang="ru-RU" sz="9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»;</a:t>
            </a:r>
          </a:p>
          <a:p>
            <a:pPr algn="just">
              <a:buFontTx/>
              <a:buChar char="-"/>
            </a:pPr>
            <a:r>
              <a:rPr lang="ru-RU" sz="9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№5 «Берёзка»;</a:t>
            </a:r>
          </a:p>
          <a:p>
            <a:pPr algn="just">
              <a:buFontTx/>
              <a:buChar char="-"/>
            </a:pPr>
            <a:r>
              <a:rPr lang="ru-RU" sz="9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</a:t>
            </a:r>
            <a:r>
              <a:rPr lang="ru-RU" sz="9600" i="1" dirty="0">
                <a:solidFill>
                  <a:srgbClr val="002060"/>
                </a:solidFill>
                <a:latin typeface="Sylfaen" panose="010A0502050306030303" pitchFamily="18" charset="0"/>
              </a:rPr>
              <a:t>9 «Рябинка</a:t>
            </a:r>
            <a:r>
              <a:rPr lang="ru-RU" sz="9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</a:t>
            </a:r>
          </a:p>
          <a:p>
            <a:pPr marL="0" indent="0" algn="just">
              <a:buNone/>
            </a:pPr>
            <a:r>
              <a:rPr lang="ru-RU" sz="9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(с переводом на английский язык);</a:t>
            </a:r>
          </a:p>
          <a:p>
            <a:pPr algn="just">
              <a:buFontTx/>
              <a:buChar char="-"/>
            </a:pPr>
            <a:r>
              <a:rPr lang="ru-RU" sz="9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</a:t>
            </a:r>
            <a:r>
              <a:rPr lang="ru-RU" sz="9600" i="1" dirty="0">
                <a:solidFill>
                  <a:srgbClr val="002060"/>
                </a:solidFill>
                <a:latin typeface="Sylfaen" panose="010A0502050306030303" pitchFamily="18" charset="0"/>
              </a:rPr>
              <a:t>12 «Солнышко</a:t>
            </a:r>
            <a:r>
              <a:rPr lang="ru-RU" sz="9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»;</a:t>
            </a:r>
          </a:p>
          <a:p>
            <a:pPr algn="just">
              <a:buFontTx/>
              <a:buChar char="-"/>
            </a:pPr>
            <a:r>
              <a:rPr lang="ru-RU" sz="9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</a:t>
            </a:r>
            <a:r>
              <a:rPr lang="ru-RU" sz="9600" i="1" dirty="0">
                <a:solidFill>
                  <a:srgbClr val="002060"/>
                </a:solidFill>
                <a:latin typeface="Sylfaen" panose="010A0502050306030303" pitchFamily="18" charset="0"/>
              </a:rPr>
              <a:t>15 «Ручеёк</a:t>
            </a:r>
            <a:r>
              <a:rPr lang="ru-RU" sz="9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</a:t>
            </a:r>
          </a:p>
          <a:p>
            <a:pPr marL="0" indent="0" algn="just">
              <a:buNone/>
            </a:pPr>
            <a:r>
              <a:rPr lang="ru-RU" sz="9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(6 педагогов);</a:t>
            </a:r>
          </a:p>
          <a:p>
            <a:pPr algn="just">
              <a:buFontTx/>
              <a:buChar char="-"/>
            </a:pPr>
            <a:r>
              <a:rPr lang="ru-RU" sz="9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</a:t>
            </a:r>
            <a:r>
              <a:rPr lang="ru-RU" sz="9600" i="1" dirty="0">
                <a:solidFill>
                  <a:srgbClr val="002060"/>
                </a:solidFill>
                <a:latin typeface="Sylfaen" panose="010A0502050306030303" pitchFamily="18" charset="0"/>
              </a:rPr>
              <a:t>16 «Жемчужинка</a:t>
            </a:r>
            <a:r>
              <a:rPr lang="ru-RU" sz="9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».</a:t>
            </a:r>
            <a:endParaRPr lang="ru-RU" sz="96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endParaRPr lang="ru-RU" sz="96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  </a:t>
            </a: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</a:t>
            </a: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04" y="1672769"/>
            <a:ext cx="4348656" cy="2446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2612" b="5469"/>
          <a:stretch/>
        </p:blipFill>
        <p:spPr>
          <a:xfrm>
            <a:off x="176350" y="4215281"/>
            <a:ext cx="4348656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92122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5496" y="97047"/>
            <a:ext cx="9001000" cy="955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Всероссийский </a:t>
            </a: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конкурс стипендий и грантов им. Л.С. Выготского </a:t>
            </a:r>
            <a:endParaRPr lang="ru-RU" sz="32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251520" y="4875966"/>
            <a:ext cx="8698273" cy="198203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О.Н. Игнатьева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– воспитатель МБДОУ детского сада 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</a:t>
            </a: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9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«Рябинка»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стала победителем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Всероссийского конкурса стипендий и грантов им. Л.С.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Выготского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и обладателями гранта в размере 50.000 рублей.</a:t>
            </a: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Л.Ю. Соколова – воспитатель МБДОУ детского сада №9 «Рябинка»; О.В. </a:t>
            </a:r>
            <a:r>
              <a:rPr lang="ru-RU" sz="2400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Радаева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– педагог-психолог, Т.П. Калинина – воспитатель МБДОУ детского сада 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№8 «Сказка»;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О.В. Саватеева – педагог-психолог МБДОУ детского сада 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№11 «Светлячок»;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А.Н. </a:t>
            </a:r>
            <a:r>
              <a:rPr lang="ru-RU" sz="2400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Лунёва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– воспитатель МБДОУ детского сада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№12 «Солнышко» -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участники конкурса. </a:t>
            </a: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AutoShape 2" descr="https://static.wixstatic.com/media/5ccd9f_270891d0cb9e4b2390903a5eb9613d03~mv2.jpg/v1/fill/w_206,h_291,al_c,q_80,usm_0.66_1.00_0.01/5ccd9f_270891d0cb9e4b2390903a5eb9613d03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131148"/>
            <a:ext cx="2428445" cy="3509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888" y="1147553"/>
            <a:ext cx="5000021" cy="3523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8696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23528" y="160338"/>
            <a:ext cx="8712968" cy="9644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Муниципальный этап регионального конкурса «Фестиваль семейного творчества» 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1151600" y="5157192"/>
            <a:ext cx="7056823" cy="108012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Семьи Волковых и Мартыновых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– </a:t>
            </a: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МБДОУ детский сад №9 «Рябинка»</a:t>
            </a:r>
          </a:p>
          <a:p>
            <a:pPr marL="0" indent="0" algn="just"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Победители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в номинации «Семейные научные изыскания»</a:t>
            </a: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AutoShape 2" descr="https://static.wixstatic.com/media/5ccd9f_270891d0cb9e4b2390903a5eb9613d03~mv2.jpg/v1/fill/w_206,h_291,al_c,q_80,usm_0.66_1.00_0.01/5ccd9f_270891d0cb9e4b2390903a5eb9613d03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" b="3800"/>
          <a:stretch/>
        </p:blipFill>
        <p:spPr>
          <a:xfrm>
            <a:off x="4860032" y="1380463"/>
            <a:ext cx="2520320" cy="3533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" b="3800"/>
          <a:stretch/>
        </p:blipFill>
        <p:spPr>
          <a:xfrm>
            <a:off x="1691680" y="1376771"/>
            <a:ext cx="2555446" cy="3528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87208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5496" y="97048"/>
            <a:ext cx="9001000" cy="116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Региональный этап Всероссийского конкурса</a:t>
            </a:r>
          </a:p>
          <a:p>
            <a:pPr>
              <a:spcBef>
                <a:spcPts val="1"/>
              </a:spcBef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 «Педагог-психолог России – 2018»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3779912" y="1412776"/>
            <a:ext cx="5040560" cy="216409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Участники:</a:t>
            </a:r>
          </a:p>
          <a:p>
            <a:pPr marL="0" indent="0" algn="just"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Тагиева Ольга Ивановна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– педагог-психолог МБДОУ детского сада №9 «Рябинка».</a:t>
            </a: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Результат: 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4 место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из 12 участников.</a:t>
            </a: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290" y="3725932"/>
            <a:ext cx="5368411" cy="2982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597" y="1674684"/>
            <a:ext cx="2619411" cy="380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643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5496" y="97048"/>
            <a:ext cx="9001000" cy="16757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Всероссийский конкурс профессионального мастерства педагогических работников к 130-летию со дня рождения А.А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.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Макаренко </a:t>
            </a:r>
          </a:p>
          <a:p>
            <a:pPr>
              <a:spcBef>
                <a:spcPts val="1"/>
              </a:spcBef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«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Современный учитель 2018» </a:t>
            </a:r>
            <a:endParaRPr lang="ru-RU" sz="28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205593" y="5225795"/>
            <a:ext cx="8856984" cy="154385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Участники:</a:t>
            </a: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 Педагоги МБДОУ детского сада №8 «Сказка»;</a:t>
            </a: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Педагоги МБДОУ детского сада №9 «Рябинка».</a:t>
            </a:r>
          </a:p>
          <a:p>
            <a:pPr marL="0" indent="0" algn="just"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Победитель – Голова Анна Александровна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– воспитатель МБДОУ детского сада №9 «Рябинка»</a:t>
            </a: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676" y="1841419"/>
            <a:ext cx="2311126" cy="3270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611" y="1820684"/>
            <a:ext cx="2286372" cy="333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177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5496" y="97048"/>
            <a:ext cx="9001000" cy="12437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Областной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конкурс профессиональных достижений выпускников СПО «Моя профессиональная карьера» </a:t>
            </a:r>
            <a:endParaRPr lang="ru-RU" sz="28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899592" y="1412776"/>
            <a:ext cx="7056784" cy="496855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Участники:</a:t>
            </a:r>
          </a:p>
          <a:p>
            <a:pPr algn="just">
              <a:buFontTx/>
              <a:buChar char="-"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МБДОУ детский сад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№1 «Улыбка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»;</a:t>
            </a:r>
          </a:p>
          <a:p>
            <a:pPr algn="just">
              <a:buFontTx/>
              <a:buChar char="-"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МБДОУ детский сад №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5 «Берёзка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»;</a:t>
            </a:r>
          </a:p>
          <a:p>
            <a:pPr algn="just">
              <a:buFontTx/>
              <a:buChar char="-"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МБДОУ детский сад №11 «Светлячок»;</a:t>
            </a:r>
          </a:p>
          <a:p>
            <a:pPr algn="just">
              <a:buFontTx/>
              <a:buChar char="-"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МБДОУ детский сад №12 «Солнышко»;</a:t>
            </a:r>
          </a:p>
          <a:p>
            <a:pPr algn="just">
              <a:buFontTx/>
              <a:buChar char="-"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МБДОУ детский сад №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15 «Ручеёк»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36809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5496" y="97047"/>
            <a:ext cx="9001000" cy="18197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Всероссийская научно-практическая конференция «Дошкольное и начальное образование: опыт, проблема, перспективы развития» </a:t>
            </a:r>
            <a:endParaRPr lang="ru-RU" sz="28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  <a:p>
            <a:pPr>
              <a:spcBef>
                <a:spcPts val="1"/>
              </a:spcBef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(университет им. К. Минина)  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395536" y="1988840"/>
            <a:ext cx="3960440" cy="475252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Участники:</a:t>
            </a:r>
          </a:p>
          <a:p>
            <a:pPr marL="0" indent="0" algn="just">
              <a:buNone/>
            </a:pPr>
            <a:r>
              <a:rPr lang="ru-RU" sz="2400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С.А.Юрлова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– старший воспитатель МБДОУ детского сада 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№11 «Светлячок»; </a:t>
            </a: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С.И. </a:t>
            </a:r>
            <a:r>
              <a:rPr lang="ru-RU" sz="2400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Лалыкина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, Н.И. Сидорова – воспитатели МБДОУ детского сада №11 «Светлячок» (Публикация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в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сборнике «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Дошкольное и начальное образование: опыт, проблема, перспективы развития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»);</a:t>
            </a: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 Областной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творческий конкурс «Лучший опыт организации экологического образования для устойчивого развития» -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С.А. Юрлова - старший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воспитатель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–Диплом </a:t>
            </a:r>
            <a:r>
              <a:rPr lang="en-US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III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степени;</a:t>
            </a: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 </a:t>
            </a: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132856"/>
            <a:ext cx="4085942" cy="306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05356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5496" y="97047"/>
            <a:ext cx="9001000" cy="955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Региональная национально-культурная Автономия татар Нижегородской области</a:t>
            </a: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255818" y="1139005"/>
            <a:ext cx="3956142" cy="558192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2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 Фестиваль </a:t>
            </a:r>
            <a:r>
              <a:rPr lang="ru-RU" sz="2600" i="1" dirty="0">
                <a:solidFill>
                  <a:srgbClr val="002060"/>
                </a:solidFill>
                <a:latin typeface="Sylfaen" panose="010A0502050306030303" pitchFamily="18" charset="0"/>
              </a:rPr>
              <a:t>детских творческих коллективов </a:t>
            </a:r>
            <a:r>
              <a:rPr lang="ru-RU" sz="2600" b="1" i="1" dirty="0">
                <a:solidFill>
                  <a:srgbClr val="002060"/>
                </a:solidFill>
                <a:latin typeface="Sylfaen" panose="010A0502050306030303" pitchFamily="18" charset="0"/>
              </a:rPr>
              <a:t>«</a:t>
            </a:r>
            <a:r>
              <a:rPr lang="ru-RU" sz="2600" b="1" i="1" dirty="0" err="1">
                <a:solidFill>
                  <a:srgbClr val="002060"/>
                </a:solidFill>
                <a:latin typeface="Sylfaen" panose="010A0502050306030303" pitchFamily="18" charset="0"/>
              </a:rPr>
              <a:t>Җәясу</a:t>
            </a:r>
            <a:r>
              <a:rPr lang="ru-RU" sz="26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</a:t>
            </a:r>
            <a:r>
              <a:rPr lang="ru-RU" sz="2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, 2018 </a:t>
            </a:r>
            <a:r>
              <a:rPr lang="ru-RU" sz="2600" i="1" dirty="0">
                <a:solidFill>
                  <a:srgbClr val="002060"/>
                </a:solidFill>
                <a:latin typeface="Sylfaen" panose="010A0502050306030303" pitchFamily="18" charset="0"/>
              </a:rPr>
              <a:t>г (Кочко-Пожарский детский </a:t>
            </a:r>
            <a:r>
              <a:rPr lang="ru-RU" sz="2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сад</a:t>
            </a:r>
            <a:r>
              <a:rPr lang="ru-RU" sz="2600" i="1" dirty="0">
                <a:solidFill>
                  <a:srgbClr val="002060"/>
                </a:solidFill>
                <a:latin typeface="Sylfaen" panose="010A0502050306030303" pitchFamily="18" charset="0"/>
              </a:rPr>
              <a:t>; Камкинский детский сад – </a:t>
            </a:r>
            <a:r>
              <a:rPr lang="ru-RU" sz="2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участие);</a:t>
            </a:r>
          </a:p>
          <a:p>
            <a:pPr marL="0" indent="0" algn="just">
              <a:buNone/>
            </a:pPr>
            <a:r>
              <a:rPr lang="ru-RU" sz="2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 Областной </a:t>
            </a:r>
            <a:r>
              <a:rPr lang="ru-RU" sz="2600" i="1" dirty="0">
                <a:solidFill>
                  <a:srgbClr val="002060"/>
                </a:solidFill>
                <a:latin typeface="Sylfaen" panose="010A0502050306030303" pitchFamily="18" charset="0"/>
              </a:rPr>
              <a:t>конкурс «</a:t>
            </a:r>
            <a:r>
              <a:rPr lang="ru-RU" sz="2600" i="1" dirty="0" err="1">
                <a:solidFill>
                  <a:srgbClr val="002060"/>
                </a:solidFill>
                <a:latin typeface="Sylfaen" panose="010A0502050306030303" pitchFamily="18" charset="0"/>
              </a:rPr>
              <a:t>Нижгарочка</a:t>
            </a:r>
            <a:r>
              <a:rPr lang="ru-RU" sz="2600" i="1" dirty="0">
                <a:solidFill>
                  <a:srgbClr val="002060"/>
                </a:solidFill>
                <a:latin typeface="Sylfaen" panose="010A0502050306030303" pitchFamily="18" charset="0"/>
              </a:rPr>
              <a:t>» (</a:t>
            </a:r>
            <a:r>
              <a:rPr lang="ru-RU" sz="2600" i="1" dirty="0" err="1">
                <a:solidFill>
                  <a:srgbClr val="002060"/>
                </a:solidFill>
                <a:latin typeface="Sylfaen" panose="010A0502050306030303" pitchFamily="18" charset="0"/>
              </a:rPr>
              <a:t>Кочко</a:t>
            </a:r>
            <a:r>
              <a:rPr lang="ru-RU" sz="2600" i="1" dirty="0">
                <a:solidFill>
                  <a:srgbClr val="002060"/>
                </a:solidFill>
                <a:latin typeface="Sylfaen" panose="010A0502050306030303" pitchFamily="18" charset="0"/>
              </a:rPr>
              <a:t>-Пожарский детский </a:t>
            </a:r>
            <a:r>
              <a:rPr lang="ru-RU" sz="2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сад</a:t>
            </a:r>
            <a:r>
              <a:rPr lang="ru-RU" sz="2600" i="1" dirty="0">
                <a:solidFill>
                  <a:srgbClr val="002060"/>
                </a:solidFill>
                <a:latin typeface="Sylfaen" panose="010A0502050306030303" pitchFamily="18" charset="0"/>
              </a:rPr>
              <a:t>)</a:t>
            </a:r>
            <a:r>
              <a:rPr lang="ru-RU" sz="2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;</a:t>
            </a:r>
            <a:endParaRPr lang="ru-RU" sz="26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r>
              <a:rPr lang="ru-RU" sz="2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 Областной </a:t>
            </a:r>
            <a:r>
              <a:rPr lang="ru-RU" sz="2600" i="1" dirty="0">
                <a:solidFill>
                  <a:srgbClr val="002060"/>
                </a:solidFill>
                <a:latin typeface="Sylfaen" panose="010A0502050306030303" pitchFamily="18" charset="0"/>
              </a:rPr>
              <a:t>конкурс «Возвращение к истокам</a:t>
            </a:r>
            <a:r>
              <a:rPr lang="ru-RU" sz="2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 (Сочинение про маму) </a:t>
            </a:r>
            <a:r>
              <a:rPr lang="ru-RU" sz="2600" i="1" dirty="0">
                <a:solidFill>
                  <a:srgbClr val="002060"/>
                </a:solidFill>
                <a:latin typeface="Sylfaen" panose="010A0502050306030303" pitchFamily="18" charset="0"/>
              </a:rPr>
              <a:t>- Камкинский детский сад – участие</a:t>
            </a:r>
            <a:r>
              <a:rPr lang="ru-RU" sz="2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).</a:t>
            </a:r>
            <a:endParaRPr lang="ru-RU" sz="26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endParaRPr lang="ru-RU" sz="26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049" y="1151441"/>
            <a:ext cx="2448272" cy="3495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522" y="1556792"/>
            <a:ext cx="2541910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2" t="3761" r="2852"/>
          <a:stretch/>
        </p:blipFill>
        <p:spPr>
          <a:xfrm>
            <a:off x="5940152" y="3581568"/>
            <a:ext cx="2160239" cy="3139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82685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91169" y="44624"/>
            <a:ext cx="8856984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endParaRPr lang="ru-RU" sz="32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  <a:p>
            <a:pPr>
              <a:spcBef>
                <a:spcPts val="1"/>
              </a:spcBef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Мероприятия </a:t>
            </a: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и конкурсы </a:t>
            </a:r>
          </a:p>
          <a:p>
            <a:pPr>
              <a:spcBef>
                <a:spcPts val="1"/>
              </a:spcBef>
            </a:pP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социальных партнёров </a:t>
            </a:r>
          </a:p>
          <a:p>
            <a:pPr>
              <a:spcBef>
                <a:spcPts val="1"/>
              </a:spcBef>
            </a:pPr>
            <a:endParaRPr lang="ru-RU" sz="32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323528" y="1052736"/>
            <a:ext cx="7920880" cy="568863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Епархиальные конкурсы:</a:t>
            </a: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-Региональный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этап Всероссийского конкурса </a:t>
            </a: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«Красота Божьего мира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»;</a:t>
            </a: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-Епархиальный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конкурс детского изобразительного и декоративно-прикладного творчества </a:t>
            </a: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«Свет рождественской звезды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»;</a:t>
            </a: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-Конкурс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детского изобразительного и декоративно-прикладного творчества 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«Пасха </a:t>
            </a: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Красная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»;</a:t>
            </a:r>
          </a:p>
          <a:p>
            <a:pPr marL="0" indent="0" algn="just"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Конкурс рисунков, организованный </a:t>
            </a:r>
            <a:r>
              <a:rPr lang="ru-RU" sz="2400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Сергачским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«ВДПО» 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«Пожарная безопасность глазами детей»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;</a:t>
            </a: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-Районный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этап Всероссийского конкурса детско-юношеского творчества по пожарной безопасности «Неопалимая Купина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»;</a:t>
            </a: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-Районный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конкурс «Творчество С.И. </a:t>
            </a:r>
            <a:r>
              <a:rPr lang="ru-RU" sz="2400" i="1" dirty="0" err="1">
                <a:solidFill>
                  <a:srgbClr val="002060"/>
                </a:solidFill>
                <a:latin typeface="Sylfaen" panose="010A0502050306030303" pitchFamily="18" charset="0"/>
              </a:rPr>
              <a:t>Шуртакова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 глазами детей» (МБУК «ЦБС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»); </a:t>
            </a:r>
            <a:r>
              <a:rPr lang="ru-RU" sz="2400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Ачка</a:t>
            </a: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-Районный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конкурс семейных историй «</a:t>
            </a: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Семья и семейные ценности»;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 Областной конкурс «Нижегородская семья – 2018» (ГКУ НО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УСЗН);</a:t>
            </a:r>
          </a:p>
          <a:p>
            <a:pPr marL="0" indent="0" algn="just">
              <a:buNone/>
            </a:pP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- Всероссийская акция Эко-марафон «ПЕРЕРАБОТКА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 (№8, №15)</a:t>
            </a:r>
          </a:p>
          <a:p>
            <a:pPr algn="just">
              <a:buFontTx/>
              <a:buChar char="-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endParaRPr lang="ru-RU" sz="2400" b="1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78095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42844" y="188640"/>
            <a:ext cx="8786874" cy="1025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Рейтинг по  участию  ДОУ в  мероприятиях и конкурсах  регионального и  других уровней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692639630"/>
              </p:ext>
            </p:extLst>
          </p:nvPr>
        </p:nvGraphicFramePr>
        <p:xfrm>
          <a:off x="642910" y="1643050"/>
          <a:ext cx="7858180" cy="4429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91263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20072" y="1124744"/>
            <a:ext cx="3672408" cy="561662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1.Профессиональная переподготовка по теме «Менеджмент в образовательной организации»;</a:t>
            </a: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2.Бюджетные курсы повышения квалификации ГБОУ ДПО НИРО для руководителей ДОУ по теме 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«Менеджмент </a:t>
            </a: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дошкольной образовательной организации в условиях реализации ФГОС ДО»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объёмом 108 ч., где обучились 26  руководителей ДОО;</a:t>
            </a: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3.Курсы повышения квалификации ФГБОУ ВО «</a:t>
            </a:r>
            <a:r>
              <a:rPr lang="ru-RU" sz="2400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РАНХиГС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 по теме «Эффективный менеджмент».</a:t>
            </a:r>
          </a:p>
          <a:p>
            <a:pPr marL="0" indent="0" algn="just">
              <a:buNone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98355" y="116632"/>
            <a:ext cx="8378102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Повышение квалификации руководителей ДОУ  </a:t>
            </a:r>
          </a:p>
          <a:p>
            <a:pPr>
              <a:spcBef>
                <a:spcPts val="1"/>
              </a:spcBef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на базе Сергачского района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3"/>
          <a:stretch/>
        </p:blipFill>
        <p:spPr>
          <a:xfrm>
            <a:off x="157215" y="1281781"/>
            <a:ext cx="4846834" cy="2449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69"/>
          <a:stretch/>
        </p:blipFill>
        <p:spPr>
          <a:xfrm>
            <a:off x="157214" y="3959099"/>
            <a:ext cx="4846835" cy="2398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4916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5496" y="97047"/>
            <a:ext cx="9001000" cy="955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Информационная открытость ДОУ, распространение педагогического опыта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214282" y="3140968"/>
            <a:ext cx="3786214" cy="36004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Информационные поводы:</a:t>
            </a:r>
          </a:p>
          <a:p>
            <a:pPr marL="0" indent="0" algn="just">
              <a:buFont typeface="Arial" pitchFamily="34" charset="0"/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№1 «Улыбка» -4;</a:t>
            </a:r>
          </a:p>
          <a:p>
            <a:pPr marL="0" indent="0" algn="just">
              <a:buFont typeface="Arial" pitchFamily="34" charset="0"/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№3 «Алёнушка» - 2;</a:t>
            </a:r>
          </a:p>
          <a:p>
            <a:pPr marL="0" indent="0" algn="just">
              <a:buFont typeface="Arial" pitchFamily="34" charset="0"/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№5 «Берёзка» - 3;</a:t>
            </a:r>
          </a:p>
          <a:p>
            <a:pPr marL="0" indent="0" algn="just">
              <a:buFont typeface="Arial" pitchFamily="34" charset="0"/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№8 «Сказка» -6;</a:t>
            </a:r>
          </a:p>
          <a:p>
            <a:pPr marL="0" indent="0" algn="just">
              <a:buFont typeface="Arial" pitchFamily="34" charset="0"/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№9 «Рябинка» -10;</a:t>
            </a:r>
          </a:p>
          <a:p>
            <a:pPr marL="0" indent="0" algn="just">
              <a:buFont typeface="Arial" pitchFamily="34" charset="0"/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№11 «Светлячок» - 8;</a:t>
            </a:r>
          </a:p>
          <a:p>
            <a:pPr marL="0" indent="0" algn="just">
              <a:buFont typeface="Arial" pitchFamily="34" charset="0"/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№12 «Солнышко» -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5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;</a:t>
            </a:r>
          </a:p>
          <a:p>
            <a:pPr marL="0" indent="0" algn="just">
              <a:buFont typeface="Arial" pitchFamily="34" charset="0"/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№15 «Ручеёк» -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9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;</a:t>
            </a:r>
          </a:p>
          <a:p>
            <a:pPr marL="0" indent="0" algn="just">
              <a:buFont typeface="Arial" pitchFamily="34" charset="0"/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№16 «Жемчужинка» -0;</a:t>
            </a:r>
          </a:p>
          <a:p>
            <a:pPr marL="0" indent="0" algn="just">
              <a:buFont typeface="Arial" pitchFamily="34" charset="0"/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Пожарский детский сад –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4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;</a:t>
            </a:r>
          </a:p>
          <a:p>
            <a:pPr marL="0" indent="0" algn="just">
              <a:buFont typeface="Arial" pitchFamily="34" charset="0"/>
              <a:buNone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Font typeface="Arial" pitchFamily="34" charset="0"/>
              <a:buNone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Font typeface="Arial" pitchFamily="34" charset="0"/>
              <a:buNone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Font typeface="Arial" pitchFamily="34" charset="0"/>
              <a:buNone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ru-RU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562450487"/>
              </p:ext>
            </p:extLst>
          </p:nvPr>
        </p:nvGraphicFramePr>
        <p:xfrm>
          <a:off x="4427984" y="1423508"/>
          <a:ext cx="4464496" cy="5173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3997678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7025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85336"/>
            <a:ext cx="2273138" cy="1778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5496" y="97047"/>
            <a:ext cx="9001000" cy="955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Информационная открытость ДОУ, распространение педагогического опыта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179512" y="3296914"/>
            <a:ext cx="3528392" cy="344445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Районная газета 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«</a:t>
            </a:r>
            <a:r>
              <a:rPr lang="ru-RU" sz="2400" b="1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Сергачская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жизнь», «</a:t>
            </a:r>
            <a:r>
              <a:rPr lang="ru-RU" sz="2400" b="1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Туган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як»:</a:t>
            </a: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№1 «Улыбка» -1;</a:t>
            </a: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№5 «Берёзка» - 1;</a:t>
            </a: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№8 «Сказка» - 3;</a:t>
            </a: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9 «Рябинка»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- 2;</a:t>
            </a: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№11 «Светлячок» - 1;</a:t>
            </a: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15 «Ручеёк» - 3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;</a:t>
            </a: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№16 «Жемчужинка» - 2;</a:t>
            </a: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Богородский детский сад – 1;</a:t>
            </a: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Кочко-Пожарский -7;</a:t>
            </a: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Камкинский детский сад – 1.</a:t>
            </a:r>
          </a:p>
          <a:p>
            <a:pPr marL="0" indent="0" algn="just">
              <a:buNone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Font typeface="Arial" pitchFamily="34" charset="0"/>
              <a:buNone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Font typeface="Arial" pitchFamily="34" charset="0"/>
              <a:buNone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Font typeface="Arial" pitchFamily="34" charset="0"/>
              <a:buNone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ru-RU" dirty="0"/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415799226"/>
              </p:ext>
            </p:extLst>
          </p:nvPr>
        </p:nvGraphicFramePr>
        <p:xfrm>
          <a:off x="3923928" y="1124744"/>
          <a:ext cx="4968552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1052736"/>
            <a:ext cx="1478918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7025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1214422"/>
            <a:ext cx="3384094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5496" y="97047"/>
            <a:ext cx="9001000" cy="9556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Информационная открытость ДОУ, распространение педагогического опыта</a:t>
            </a: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285720" y="3590686"/>
            <a:ext cx="3857652" cy="300666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Репортажи на «Сергач ТВ»:</a:t>
            </a: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№1 «Улыбка» -1;</a:t>
            </a: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№5 «Берёзка» -1;</a:t>
            </a: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№8 «Сказка» - 2;</a:t>
            </a: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9 «Рябинка»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- 1;</a:t>
            </a: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№11 «Светлячок» - 1;</a:t>
            </a: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№12 «Солнышко» - 2;</a:t>
            </a: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15 «Ручеёк» -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1;</a:t>
            </a: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№16 «Жемчужинка» - 2.</a:t>
            </a:r>
          </a:p>
          <a:p>
            <a:pPr marL="0" indent="0" algn="just">
              <a:buNone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Font typeface="Arial" pitchFamily="34" charset="0"/>
              <a:buNone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Font typeface="Arial" pitchFamily="34" charset="0"/>
              <a:buNone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Font typeface="Arial" pitchFamily="34" charset="0"/>
              <a:buNone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ru-RU" dirty="0"/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147113586"/>
              </p:ext>
            </p:extLst>
          </p:nvPr>
        </p:nvGraphicFramePr>
        <p:xfrm>
          <a:off x="4283968" y="1214422"/>
          <a:ext cx="4608512" cy="5382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632448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23528" y="0"/>
            <a:ext cx="8677628" cy="11429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Перспективы развития системы дошкольного образования  в 2018-2019 учебном году 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sp>
        <p:nvSpPr>
          <p:cNvPr id="8" name="Содержимое 2"/>
          <p:cNvSpPr>
            <a:spLocks noGrp="1"/>
          </p:cNvSpPr>
          <p:nvPr>
            <p:ph idx="1"/>
          </p:nvPr>
        </p:nvSpPr>
        <p:spPr>
          <a:xfrm>
            <a:off x="2774647" y="1142984"/>
            <a:ext cx="5904656" cy="545436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Строительстве нового корпуса МБДОУ детского сада №11 «Светлячок» для детей в возрасте от 2-х мес. до 3-х лет позволит:</a:t>
            </a:r>
          </a:p>
          <a:p>
            <a:pPr marL="0" indent="0" algn="just">
              <a:buNone/>
            </a:pP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- обеспечить 100% охват детей данной возрастной категории в микрорайоне Юбилейный г. Сергача;</a:t>
            </a:r>
          </a:p>
          <a:p>
            <a:pPr marL="0" indent="0" algn="just">
              <a:buNone/>
            </a:pP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- решить задачу поддержки материнства и детства, по реализации Национальной стратегии действий в интересах детей, и комплекса мер по улучшению демографической ситуации и поддержки позитивной динамики рождаемости и предоставлению дошкольного образования для детей в возрасте от 2-х мес. до 3-х лет;</a:t>
            </a:r>
          </a:p>
          <a:p>
            <a:pPr marL="0" indent="0" algn="just">
              <a:buNone/>
            </a:pP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- создать необходимые условия для реализации образовательной программы ДОУ и осуществления присмотра и ухода за детьми в возрасте от 2-х мес. до 3-х лет на современном уровне.</a:t>
            </a:r>
          </a:p>
          <a:p>
            <a:pPr marL="0" indent="0" algn="just">
              <a:buNone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Tx/>
              <a:buChar char="-"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Tx/>
              <a:buChar char="-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4"/>
          <a:stretch/>
        </p:blipFill>
        <p:spPr>
          <a:xfrm>
            <a:off x="107504" y="1052736"/>
            <a:ext cx="2583335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005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09" y="1571612"/>
            <a:ext cx="8001057" cy="509774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>
            <a:normAutofit fontScale="92500" lnSpcReduction="20000"/>
          </a:bodyPr>
          <a:lstStyle/>
          <a:p>
            <a:pPr marL="457200" indent="-457200" algn="just">
              <a:buFont typeface="+mj-lt"/>
              <a:buAutoNum type="arabicParenR"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Районные спортивные соревнования </a:t>
            </a: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«Папа, мама, я – спортивная семья»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среди семей воспитанников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ДОУ;</a:t>
            </a: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457200" indent="-457200" algn="just">
              <a:buFont typeface="+mj-lt"/>
              <a:buAutoNum type="arabicParenR"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Муниципальный конкурс для педагогов </a:t>
            </a: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«Фестиваль педагогических идей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(лучшие работы получат заключение РМЭС);</a:t>
            </a:r>
          </a:p>
          <a:p>
            <a:pPr marL="457200" indent="-457200" algn="just">
              <a:buFont typeface="+mj-lt"/>
              <a:buAutoNum type="arabicParenR"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Муниципальный конкурс профессионального мастерства 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«Воспитатель </a:t>
            </a: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года – 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2018»;</a:t>
            </a:r>
          </a:p>
          <a:p>
            <a:pPr marL="457200" indent="-457200" algn="just">
              <a:buFont typeface="+mj-lt"/>
              <a:buAutoNum type="arabicParenR"/>
            </a:pPr>
            <a:r>
              <a:rPr lang="ru-RU" sz="2400" b="1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Зарничка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</a:t>
            </a:r>
            <a:r>
              <a:rPr lang="ru-RU" sz="2400" b="1" i="1" smtClean="0">
                <a:solidFill>
                  <a:srgbClr val="002060"/>
                </a:solidFill>
                <a:latin typeface="Sylfaen" panose="010A0502050306030303" pitchFamily="18" charset="0"/>
              </a:rPr>
              <a:t>для дошкольников;</a:t>
            </a: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457200" indent="-457200" algn="just">
              <a:buFont typeface="+mj-lt"/>
              <a:buAutoNum type="arabicParenR"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Районный спортивный Фестиваль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детских садов </a:t>
            </a: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«</a:t>
            </a:r>
            <a:r>
              <a:rPr lang="ru-RU" sz="2400" b="1" i="1" dirty="0" err="1">
                <a:solidFill>
                  <a:srgbClr val="002060"/>
                </a:solidFill>
                <a:latin typeface="Sylfaen" panose="010A0502050306030303" pitchFamily="18" charset="0"/>
              </a:rPr>
              <a:t>Малышиада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»;</a:t>
            </a:r>
          </a:p>
          <a:p>
            <a:pPr marL="457200" indent="-457200" algn="just">
              <a:buFont typeface="+mj-lt"/>
              <a:buAutoNum type="arabicParenR"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Районный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конкурс познавательно-исследовательских проектов среди детей старшего дошкольного возраста </a:t>
            </a: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«Мир открытий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»;</a:t>
            </a:r>
          </a:p>
          <a:p>
            <a:pPr marL="457200" indent="-457200" algn="just">
              <a:buFont typeface="+mj-lt"/>
              <a:buAutoNum type="arabicParenR"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Районная ярмарка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«Наши истоки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</a:t>
            </a: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.</a:t>
            </a:r>
            <a:endParaRPr lang="ru-RU" sz="2400" b="1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214290"/>
            <a:ext cx="9144000" cy="12144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Муниципальный уровень мероприятий и конкурсов для детей и педагогов  в 2018-2019 учебном году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0782" y="1376938"/>
            <a:ext cx="3888432" cy="511256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Б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юджетные курсы повышения квалификации ГБОУ ДПО НИРО для педагогических работников ДОУ по теме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: 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«Актуальные </a:t>
            </a: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проблемы дошкольного образования в условиях реализации ФГОС 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ДО»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объёмом 72 часа, где обучились 40 педагогов ДОО.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22358" y="116632"/>
            <a:ext cx="882164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Повышение квалификации педагогических работников ДОУ  на базе Сергачского района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8" r="11110"/>
          <a:stretch/>
        </p:blipFill>
        <p:spPr>
          <a:xfrm>
            <a:off x="4355976" y="1321523"/>
            <a:ext cx="4109520" cy="2326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t="21262"/>
          <a:stretch/>
        </p:blipFill>
        <p:spPr>
          <a:xfrm>
            <a:off x="4499992" y="3899934"/>
            <a:ext cx="4402615" cy="269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9357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2358" y="1484784"/>
            <a:ext cx="3817594" cy="432048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Обучающий семинар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для воспитателей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ДОУ,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организованный ЧНОУ «Истоки» г.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Вологды по реализации программы </a:t>
            </a: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«Социокультурные истоки»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 в объеме 24 ч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., где обучились 26 педагогов ДОО Сергачского района.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22358" y="116632"/>
            <a:ext cx="882164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Повышение квалификации педагогических работников ДОУ  на базе Сергачского района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1272" b="10950"/>
          <a:stretch/>
        </p:blipFill>
        <p:spPr>
          <a:xfrm>
            <a:off x="4283968" y="1124744"/>
            <a:ext cx="4419170" cy="2713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9"/>
          <a:stretch/>
        </p:blipFill>
        <p:spPr>
          <a:xfrm>
            <a:off x="4499992" y="3933056"/>
            <a:ext cx="4419170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0533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9063" y="4851158"/>
            <a:ext cx="4837123" cy="198022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1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марта 2018 года на базе Нижегородского государственного технического университета им Р.Е. Алексеева состоялся региональный этап Всероссийского форума «Педагоги России: инновации в образовании». Сергачский район был представлен делегацией в составе </a:t>
            </a: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18 человек 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в которую вошли руководители и педагоги дошкольных образовательных организаций, представители управления образования.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22358" y="116632"/>
            <a:ext cx="882164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Региональный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этап Всероссийского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форума</a:t>
            </a:r>
          </a:p>
          <a:p>
            <a:pPr>
              <a:spcBef>
                <a:spcPts val="1"/>
              </a:spcBef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«Педагоги России: инновации в образовании»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63" y="1141275"/>
            <a:ext cx="4752528" cy="3564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01113" y="2435793"/>
            <a:ext cx="4727748" cy="3545811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 cstate="print"/>
          <a:srcRect t="5505"/>
          <a:stretch>
            <a:fillRect/>
          </a:stretch>
        </p:blipFill>
        <p:spPr bwMode="auto">
          <a:xfrm>
            <a:off x="7691897" y="1015837"/>
            <a:ext cx="1288926" cy="960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18788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23528" y="0"/>
            <a:ext cx="8192399" cy="9239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Характеристика инновационного потенциала ДОО 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101385" y="951456"/>
            <a:ext cx="4254591" cy="51929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i="1" dirty="0" smtClean="0">
                <a:solidFill>
                  <a:srgbClr val="002060"/>
                </a:solidFill>
                <a:latin typeface="Sylfaen" panose="010A0502050306030303" pitchFamily="18" charset="0"/>
                <a:cs typeface="Times New Roman" pitchFamily="18" charset="0"/>
              </a:rPr>
              <a:t>Инновационные площадки </a:t>
            </a:r>
          </a:p>
          <a:p>
            <a:pPr marL="0" indent="0">
              <a:buNone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  <a:cs typeface="Times New Roman" pitchFamily="18" charset="0"/>
            </a:endParaRPr>
          </a:p>
        </p:txBody>
      </p:sp>
      <p:sp>
        <p:nvSpPr>
          <p:cNvPr id="8" name="Содержимое 2"/>
          <p:cNvSpPr>
            <a:spLocks noGrp="1"/>
          </p:cNvSpPr>
          <p:nvPr>
            <p:ph idx="1"/>
          </p:nvPr>
        </p:nvSpPr>
        <p:spPr>
          <a:xfrm>
            <a:off x="179512" y="1498247"/>
            <a:ext cx="4104456" cy="524312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 На основании приказа ГБОУ ДПО НИРО №270 от 08.09.2017 г. МБДОУ детскому саду 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№9 «Рябинка»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был присвоен статус 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инновационной площадки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по теме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: 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«Разработка и апробация модели контроля образовательной деятельности дошкольной образовательной организации», научный руководитель: Белоусова Римма Юрьевна, </a:t>
            </a:r>
            <a:r>
              <a:rPr lang="ru-RU" sz="2400" i="1" dirty="0" err="1">
                <a:solidFill>
                  <a:srgbClr val="002060"/>
                </a:solidFill>
                <a:latin typeface="Sylfaen" panose="010A0502050306030303" pitchFamily="18" charset="0"/>
              </a:rPr>
              <a:t>зав.кафедрой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управления  дошкольным образованием, </a:t>
            </a:r>
            <a:r>
              <a:rPr lang="ru-RU" sz="2400" i="1" dirty="0" err="1">
                <a:solidFill>
                  <a:srgbClr val="002060"/>
                </a:solidFill>
                <a:latin typeface="Sylfaen" panose="010A0502050306030303" pitchFamily="18" charset="0"/>
              </a:rPr>
              <a:t>к.п.н</a:t>
            </a:r>
            <a:r>
              <a:rPr lang="ru-RU" sz="2400" i="1" dirty="0">
                <a:solidFill>
                  <a:srgbClr val="002060"/>
                </a:solidFill>
                <a:latin typeface="Sylfaen" panose="010A0502050306030303" pitchFamily="18" charset="0"/>
              </a:rPr>
              <a:t>., 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доцент;</a:t>
            </a:r>
          </a:p>
          <a:p>
            <a:pPr marL="0" indent="0" algn="just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 С сентября 2017 года в МБДОУ детских садах </a:t>
            </a:r>
            <a:r>
              <a:rPr lang="ru-RU" sz="24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№1 «Улыбка» и №5 «Берёзка»</a:t>
            </a: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стартовал межведомственный муниципальный проект «Об инсульте знают даже дети».</a:t>
            </a: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Tx/>
              <a:buChar char="-"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Tx/>
              <a:buChar char="-"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Tx/>
              <a:buChar char="-"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Tx/>
              <a:buChar char="-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4" name="Рисунок 13" descr="C:\Users\Улыбка\Desktop\SAM_501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857" y="3437845"/>
            <a:ext cx="4504391" cy="3231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858" y="965597"/>
            <a:ext cx="3133178" cy="2349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745" y="492709"/>
            <a:ext cx="1563367" cy="2144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581" y="3244919"/>
            <a:ext cx="1839706" cy="1479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13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4623</TotalTime>
  <Words>4476</Words>
  <Application>Microsoft Office PowerPoint</Application>
  <PresentationFormat>Экран (4:3)</PresentationFormat>
  <Paragraphs>500</Paragraphs>
  <Slides>54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60" baseType="lpstr">
      <vt:lpstr>Arial</vt:lpstr>
      <vt:lpstr>Calibri</vt:lpstr>
      <vt:lpstr>Sylfaen</vt:lpstr>
      <vt:lpstr>Times New Roman</vt:lpstr>
      <vt:lpstr>Wingdings</vt:lpstr>
      <vt:lpstr>Тема Office</vt:lpstr>
      <vt:lpstr>Итоги работы и рейтинги участия ДОО Сергачского муниципального района в мероприятиях и конкурсах разного уровня за 2017-2018 учебный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 дошкольной образовательной организации – миссия и профессионализм</dc:title>
  <dc:creator>Admin</dc:creator>
  <cp:lastModifiedBy>Светлана</cp:lastModifiedBy>
  <cp:revision>362</cp:revision>
  <dcterms:created xsi:type="dcterms:W3CDTF">2016-10-26T18:14:06Z</dcterms:created>
  <dcterms:modified xsi:type="dcterms:W3CDTF">2018-06-01T11:25:02Z</dcterms:modified>
</cp:coreProperties>
</file>